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2810" autoAdjust="0"/>
  </p:normalViewPr>
  <p:slideViewPr>
    <p:cSldViewPr snapToGrid="0" snapToObjects="1">
      <p:cViewPr>
        <p:scale>
          <a:sx n="70" d="100"/>
          <a:sy n="70" d="100"/>
        </p:scale>
        <p:origin x="1373" y="3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E0A26E-1104-4E27-8BB4-CE7FFC0A9741}" type="doc">
      <dgm:prSet loTypeId="urn:microsoft.com/office/officeart/2005/8/layout/hProcess9" loCatId="process" qsTypeId="urn:microsoft.com/office/officeart/2005/8/quickstyle/simple5" qsCatId="simple" csTypeId="urn:microsoft.com/office/officeart/2005/8/colors/accent0_1" csCatId="mainScheme" phldr="1"/>
      <dgm:spPr/>
    </dgm:pt>
    <dgm:pt modelId="{8666D5C0-3D4C-4317-B81F-4B164CAF444A}">
      <dgm:prSet phldrT="[Text]"/>
      <dgm:spPr/>
      <dgm:t>
        <a:bodyPr/>
        <a:lstStyle/>
        <a:p>
          <a:r>
            <a:rPr lang="en-US" sz="1800" b="1" dirty="0"/>
            <a:t>Building the Model</a:t>
          </a:r>
          <a:endParaRPr lang="en-CA" sz="1800" b="1" dirty="0"/>
        </a:p>
      </dgm:t>
    </dgm:pt>
    <dgm:pt modelId="{8F13AB68-4438-4181-96CD-BB3521E5D6F8}" type="parTrans" cxnId="{7E24D615-5C20-4E5C-A4AB-F81C6E8C4D32}">
      <dgm:prSet/>
      <dgm:spPr/>
      <dgm:t>
        <a:bodyPr/>
        <a:lstStyle/>
        <a:p>
          <a:endParaRPr lang="en-CA"/>
        </a:p>
      </dgm:t>
    </dgm:pt>
    <dgm:pt modelId="{A9C27F73-7F2F-49F5-AC1B-3B65FA6512A2}" type="sibTrans" cxnId="{7E24D615-5C20-4E5C-A4AB-F81C6E8C4D32}">
      <dgm:prSet/>
      <dgm:spPr/>
      <dgm:t>
        <a:bodyPr/>
        <a:lstStyle/>
        <a:p>
          <a:endParaRPr lang="en-CA"/>
        </a:p>
      </dgm:t>
    </dgm:pt>
    <dgm:pt modelId="{747E6B3C-2FDF-4B97-8646-36D1A7B9B247}">
      <dgm:prSet phldrT="[Text]" custT="1"/>
      <dgm:spPr/>
      <dgm:t>
        <a:bodyPr/>
        <a:lstStyle/>
        <a:p>
          <a:r>
            <a:rPr lang="en-US" sz="1800" b="1" dirty="0"/>
            <a:t>Evaluating the  Model</a:t>
          </a:r>
          <a:endParaRPr lang="en-CA" sz="1800" b="1" dirty="0"/>
        </a:p>
      </dgm:t>
    </dgm:pt>
    <dgm:pt modelId="{F175B05A-1CE1-4939-97D7-BF23DA10D350}" type="parTrans" cxnId="{78CFFC38-B2F6-423B-8B12-1D1045DCFAC6}">
      <dgm:prSet/>
      <dgm:spPr/>
      <dgm:t>
        <a:bodyPr/>
        <a:lstStyle/>
        <a:p>
          <a:endParaRPr lang="en-CA"/>
        </a:p>
      </dgm:t>
    </dgm:pt>
    <dgm:pt modelId="{D7298DCB-396C-4C3C-85DE-A597CE62DDFE}" type="sibTrans" cxnId="{78CFFC38-B2F6-423B-8B12-1D1045DCFAC6}">
      <dgm:prSet/>
      <dgm:spPr/>
      <dgm:t>
        <a:bodyPr/>
        <a:lstStyle/>
        <a:p>
          <a:endParaRPr lang="en-CA"/>
        </a:p>
      </dgm:t>
    </dgm:pt>
    <dgm:pt modelId="{CEF8BA3F-1660-48A2-BF31-9CE3BEDFA741}">
      <dgm:prSet phldrT="[Text]" custT="1"/>
      <dgm:spPr/>
      <dgm:t>
        <a:bodyPr/>
        <a:lstStyle/>
        <a:p>
          <a:r>
            <a:rPr lang="en-US" sz="1800" b="1" dirty="0"/>
            <a:t>Improving the Model</a:t>
          </a:r>
          <a:endParaRPr lang="en-CA" sz="1800" b="1" dirty="0"/>
        </a:p>
      </dgm:t>
    </dgm:pt>
    <dgm:pt modelId="{4EE419EC-1E65-4363-8CD0-97F33D20C5B9}" type="parTrans" cxnId="{04A01A8E-6260-439F-AFEF-96C28C3B5C94}">
      <dgm:prSet/>
      <dgm:spPr/>
      <dgm:t>
        <a:bodyPr/>
        <a:lstStyle/>
        <a:p>
          <a:endParaRPr lang="en-CA"/>
        </a:p>
      </dgm:t>
    </dgm:pt>
    <dgm:pt modelId="{F234089A-577D-469D-8D5D-A3957BAE3DBC}" type="sibTrans" cxnId="{04A01A8E-6260-439F-AFEF-96C28C3B5C94}">
      <dgm:prSet/>
      <dgm:spPr/>
      <dgm:t>
        <a:bodyPr/>
        <a:lstStyle/>
        <a:p>
          <a:endParaRPr lang="en-CA"/>
        </a:p>
      </dgm:t>
    </dgm:pt>
    <dgm:pt modelId="{490B9562-6DBB-46F0-B1E8-1F664B6C81F3}">
      <dgm:prSet phldrT="[Text]" custT="1"/>
      <dgm:spPr/>
      <dgm:t>
        <a:bodyPr/>
        <a:lstStyle/>
        <a:p>
          <a:r>
            <a:rPr lang="en-US" sz="1800" b="1" dirty="0"/>
            <a:t>Finding the best Model</a:t>
          </a:r>
          <a:endParaRPr lang="en-CA" sz="1800" b="1" dirty="0"/>
        </a:p>
      </dgm:t>
    </dgm:pt>
    <dgm:pt modelId="{FA877F51-1FC2-42C6-91C7-318473CD1CB5}" type="parTrans" cxnId="{330FA463-488A-4A60-8C25-CAC297511F3C}">
      <dgm:prSet/>
      <dgm:spPr/>
      <dgm:t>
        <a:bodyPr/>
        <a:lstStyle/>
        <a:p>
          <a:endParaRPr lang="en-CA"/>
        </a:p>
      </dgm:t>
    </dgm:pt>
    <dgm:pt modelId="{40FEB60E-54F8-467A-82D6-FE11D8777042}" type="sibTrans" cxnId="{330FA463-488A-4A60-8C25-CAC297511F3C}">
      <dgm:prSet/>
      <dgm:spPr/>
      <dgm:t>
        <a:bodyPr/>
        <a:lstStyle/>
        <a:p>
          <a:endParaRPr lang="en-CA"/>
        </a:p>
      </dgm:t>
    </dgm:pt>
    <dgm:pt modelId="{02632A31-FC26-40D4-B018-4389369F3742}">
      <dgm:prSet phldrT="[Text]" custT="1"/>
      <dgm:spPr/>
      <dgm:t>
        <a:bodyPr/>
        <a:lstStyle/>
        <a:p>
          <a:r>
            <a:rPr lang="en-US" sz="1200" dirty="0"/>
            <a:t>Load dataset into pandas and </a:t>
          </a:r>
          <a:r>
            <a:rPr lang="en-US" sz="1200" dirty="0" err="1"/>
            <a:t>numpy</a:t>
          </a:r>
          <a:endParaRPr lang="en-CA" sz="1200" dirty="0"/>
        </a:p>
      </dgm:t>
    </dgm:pt>
    <dgm:pt modelId="{F05A2823-1955-4A3B-A1C3-5328A819956C}" type="parTrans" cxnId="{FC3976CF-621A-4B48-AD27-9B01DD4DBC88}">
      <dgm:prSet/>
      <dgm:spPr/>
      <dgm:t>
        <a:bodyPr/>
        <a:lstStyle/>
        <a:p>
          <a:endParaRPr lang="en-CA"/>
        </a:p>
      </dgm:t>
    </dgm:pt>
    <dgm:pt modelId="{67DA6872-C138-4438-8657-57A9420C8F4E}" type="sibTrans" cxnId="{FC3976CF-621A-4B48-AD27-9B01DD4DBC88}">
      <dgm:prSet/>
      <dgm:spPr/>
      <dgm:t>
        <a:bodyPr/>
        <a:lstStyle/>
        <a:p>
          <a:endParaRPr lang="en-CA"/>
        </a:p>
      </dgm:t>
    </dgm:pt>
    <dgm:pt modelId="{2B37AA02-2095-4BF5-AA5A-B7A815D4CB98}">
      <dgm:prSet phldrT="[Text]" custT="1"/>
      <dgm:spPr/>
      <dgm:t>
        <a:bodyPr/>
        <a:lstStyle/>
        <a:p>
          <a:r>
            <a:rPr lang="en-US" sz="1200" dirty="0"/>
            <a:t>Transform data and then split it into training and test data sets</a:t>
          </a:r>
          <a:endParaRPr lang="en-CA" sz="1200" dirty="0"/>
        </a:p>
      </dgm:t>
    </dgm:pt>
    <dgm:pt modelId="{00A58F99-B7DA-40FD-9EBB-7E7A71907755}" type="parTrans" cxnId="{D9BDF1B9-5162-4514-A2B0-CC044A912D17}">
      <dgm:prSet/>
      <dgm:spPr/>
      <dgm:t>
        <a:bodyPr/>
        <a:lstStyle/>
        <a:p>
          <a:endParaRPr lang="en-CA"/>
        </a:p>
      </dgm:t>
    </dgm:pt>
    <dgm:pt modelId="{D0178232-9F92-4D01-BF81-AC313BCA7FDB}" type="sibTrans" cxnId="{D9BDF1B9-5162-4514-A2B0-CC044A912D17}">
      <dgm:prSet/>
      <dgm:spPr/>
      <dgm:t>
        <a:bodyPr/>
        <a:lstStyle/>
        <a:p>
          <a:endParaRPr lang="en-CA"/>
        </a:p>
      </dgm:t>
    </dgm:pt>
    <dgm:pt modelId="{E8DCE9E1-0346-4021-98AC-24589D881CB1}">
      <dgm:prSet phldrT="[Text]" custT="1"/>
      <dgm:spPr/>
      <dgm:t>
        <a:bodyPr/>
        <a:lstStyle/>
        <a:p>
          <a:r>
            <a:rPr lang="en-US" sz="1200" dirty="0"/>
            <a:t>Decide which type of ML to apply </a:t>
          </a:r>
          <a:endParaRPr lang="en-CA" sz="1200" dirty="0"/>
        </a:p>
      </dgm:t>
    </dgm:pt>
    <dgm:pt modelId="{5E787CF9-098D-467C-843C-D9AB1C62D703}" type="parTrans" cxnId="{870C1552-A34B-475D-8890-18D948E4F4F6}">
      <dgm:prSet/>
      <dgm:spPr/>
      <dgm:t>
        <a:bodyPr/>
        <a:lstStyle/>
        <a:p>
          <a:endParaRPr lang="en-CA"/>
        </a:p>
      </dgm:t>
    </dgm:pt>
    <dgm:pt modelId="{D2917BDF-EA44-4AD6-9FE6-D0A67D7E2372}" type="sibTrans" cxnId="{870C1552-A34B-475D-8890-18D948E4F4F6}">
      <dgm:prSet/>
      <dgm:spPr/>
      <dgm:t>
        <a:bodyPr/>
        <a:lstStyle/>
        <a:p>
          <a:endParaRPr lang="en-CA"/>
        </a:p>
      </dgm:t>
    </dgm:pt>
    <dgm:pt modelId="{4FA2CFB4-42CC-4CF0-A924-47D9A3C3BB7B}">
      <dgm:prSet phldrT="[Text]" custT="1"/>
      <dgm:spPr/>
      <dgm:t>
        <a:bodyPr/>
        <a:lstStyle/>
        <a:p>
          <a:r>
            <a:rPr lang="en-US" sz="1200" dirty="0"/>
            <a:t>Set parameters and algorithms to </a:t>
          </a:r>
          <a:r>
            <a:rPr lang="en-US" sz="1200" dirty="0" err="1"/>
            <a:t>GridSearchCV</a:t>
          </a:r>
          <a:r>
            <a:rPr lang="en-US" sz="1200" dirty="0"/>
            <a:t> and fit the data set</a:t>
          </a:r>
          <a:endParaRPr lang="en-CA" sz="1200" dirty="0"/>
        </a:p>
      </dgm:t>
    </dgm:pt>
    <dgm:pt modelId="{CA948B2D-FD7E-4E36-BB37-786BF04E34D1}" type="parTrans" cxnId="{F42C80DB-1DB6-4846-9177-47492DBE7B5B}">
      <dgm:prSet/>
      <dgm:spPr/>
      <dgm:t>
        <a:bodyPr/>
        <a:lstStyle/>
        <a:p>
          <a:endParaRPr lang="en-CA"/>
        </a:p>
      </dgm:t>
    </dgm:pt>
    <dgm:pt modelId="{48BD4CA4-42CB-48C4-9978-59030FB99B61}" type="sibTrans" cxnId="{F42C80DB-1DB6-4846-9177-47492DBE7B5B}">
      <dgm:prSet/>
      <dgm:spPr/>
      <dgm:t>
        <a:bodyPr/>
        <a:lstStyle/>
        <a:p>
          <a:endParaRPr lang="en-CA"/>
        </a:p>
      </dgm:t>
    </dgm:pt>
    <dgm:pt modelId="{AA19EF18-D956-4948-81C1-AF6A073B6194}">
      <dgm:prSet phldrT="[Text]" custT="1"/>
      <dgm:spPr/>
      <dgm:t>
        <a:bodyPr/>
        <a:lstStyle/>
        <a:p>
          <a:r>
            <a:rPr lang="en-US" sz="1200" dirty="0"/>
            <a:t>Check accuracy for each model</a:t>
          </a:r>
          <a:endParaRPr lang="en-CA" sz="1200" dirty="0"/>
        </a:p>
      </dgm:t>
    </dgm:pt>
    <dgm:pt modelId="{365EEC73-3023-49D5-B36C-F01039B5A716}" type="parTrans" cxnId="{BE96CB34-079E-4C37-A2BE-4119E1B8D2BA}">
      <dgm:prSet/>
      <dgm:spPr/>
      <dgm:t>
        <a:bodyPr/>
        <a:lstStyle/>
        <a:p>
          <a:endParaRPr lang="en-CA"/>
        </a:p>
      </dgm:t>
    </dgm:pt>
    <dgm:pt modelId="{111CC98F-6010-470D-837D-2147BA7C54C6}" type="sibTrans" cxnId="{BE96CB34-079E-4C37-A2BE-4119E1B8D2BA}">
      <dgm:prSet/>
      <dgm:spPr/>
      <dgm:t>
        <a:bodyPr/>
        <a:lstStyle/>
        <a:p>
          <a:endParaRPr lang="en-CA"/>
        </a:p>
      </dgm:t>
    </dgm:pt>
    <dgm:pt modelId="{5E7AFF41-1605-4EAB-BB1D-5E2515668121}">
      <dgm:prSet phldrT="[Text]" custT="1"/>
      <dgm:spPr/>
      <dgm:t>
        <a:bodyPr/>
        <a:lstStyle/>
        <a:p>
          <a:r>
            <a:rPr lang="en-US" sz="1200" dirty="0"/>
            <a:t>Get tuned hyper-parameters for each type of algorithms </a:t>
          </a:r>
          <a:endParaRPr lang="en-CA" sz="1200" dirty="0"/>
        </a:p>
      </dgm:t>
    </dgm:pt>
    <dgm:pt modelId="{AF85FC7A-BD42-4A4C-8BE4-D5EEFFF20C77}" type="parTrans" cxnId="{4ADE3CD9-4B9C-4B06-817F-867646BB0DDF}">
      <dgm:prSet/>
      <dgm:spPr/>
      <dgm:t>
        <a:bodyPr/>
        <a:lstStyle/>
        <a:p>
          <a:endParaRPr lang="en-CA"/>
        </a:p>
      </dgm:t>
    </dgm:pt>
    <dgm:pt modelId="{FC095327-C61E-4AF8-B93E-D995ECD9DCAD}" type="sibTrans" cxnId="{4ADE3CD9-4B9C-4B06-817F-867646BB0DDF}">
      <dgm:prSet/>
      <dgm:spPr/>
      <dgm:t>
        <a:bodyPr/>
        <a:lstStyle/>
        <a:p>
          <a:endParaRPr lang="en-CA"/>
        </a:p>
      </dgm:t>
    </dgm:pt>
    <dgm:pt modelId="{4BC88265-2AA5-4A10-AE47-657E827F2DE7}">
      <dgm:prSet phldrT="[Text]" custT="1"/>
      <dgm:spPr/>
      <dgm:t>
        <a:bodyPr/>
        <a:lstStyle/>
        <a:p>
          <a:r>
            <a:rPr lang="en-US" sz="1200" dirty="0"/>
            <a:t>Plot the confusion matrix</a:t>
          </a:r>
          <a:endParaRPr lang="en-CA" sz="1200" dirty="0"/>
        </a:p>
      </dgm:t>
    </dgm:pt>
    <dgm:pt modelId="{45E839D6-A070-4F83-8D59-302BB5396831}" type="parTrans" cxnId="{394E8E40-07A0-40B6-8477-8840184582E9}">
      <dgm:prSet/>
      <dgm:spPr/>
      <dgm:t>
        <a:bodyPr/>
        <a:lstStyle/>
        <a:p>
          <a:endParaRPr lang="en-CA"/>
        </a:p>
      </dgm:t>
    </dgm:pt>
    <dgm:pt modelId="{D4A14CD0-C51A-4E00-9F0E-92D0F69238EC}" type="sibTrans" cxnId="{394E8E40-07A0-40B6-8477-8840184582E9}">
      <dgm:prSet/>
      <dgm:spPr/>
      <dgm:t>
        <a:bodyPr/>
        <a:lstStyle/>
        <a:p>
          <a:endParaRPr lang="en-CA"/>
        </a:p>
      </dgm:t>
    </dgm:pt>
    <dgm:pt modelId="{A4F6CA75-5BD6-4755-B539-AB0D40859A15}">
      <dgm:prSet phldrT="[Text]" custT="1"/>
      <dgm:spPr/>
      <dgm:t>
        <a:bodyPr/>
        <a:lstStyle/>
        <a:p>
          <a:r>
            <a:rPr lang="en-US" sz="1200" dirty="0"/>
            <a:t>Use Feature engineering and algorithm tuning </a:t>
          </a:r>
          <a:endParaRPr lang="en-CA" sz="1200" dirty="0"/>
        </a:p>
      </dgm:t>
    </dgm:pt>
    <dgm:pt modelId="{21BB29F9-6AF0-4632-8D15-0BE194BCD677}" type="parTrans" cxnId="{9E6811EE-2A5E-4B66-952C-8FFB44FF1539}">
      <dgm:prSet/>
      <dgm:spPr/>
      <dgm:t>
        <a:bodyPr/>
        <a:lstStyle/>
        <a:p>
          <a:endParaRPr lang="en-CA"/>
        </a:p>
      </dgm:t>
    </dgm:pt>
    <dgm:pt modelId="{89D6B5E4-BA83-46EA-8487-2955E85A5011}" type="sibTrans" cxnId="{9E6811EE-2A5E-4B66-952C-8FFB44FF1539}">
      <dgm:prSet/>
      <dgm:spPr/>
      <dgm:t>
        <a:bodyPr/>
        <a:lstStyle/>
        <a:p>
          <a:endParaRPr lang="en-CA"/>
        </a:p>
      </dgm:t>
    </dgm:pt>
    <dgm:pt modelId="{6CD6BC6F-89F3-4F0F-B837-E1C3EAC95858}">
      <dgm:prSet phldrT="[Text]" custT="1"/>
      <dgm:spPr/>
      <dgm:t>
        <a:bodyPr/>
        <a:lstStyle/>
        <a:p>
          <a:r>
            <a:rPr lang="en-US" sz="1200" dirty="0"/>
            <a:t>Model with best accuracy score is the best performing model</a:t>
          </a:r>
          <a:endParaRPr lang="en-CA" sz="1200" dirty="0"/>
        </a:p>
      </dgm:t>
    </dgm:pt>
    <dgm:pt modelId="{7337F6B5-0CE3-48B4-B77B-397603A9B66C}" type="parTrans" cxnId="{6A3D9ADB-8602-4BA4-A659-DB5613A13AD0}">
      <dgm:prSet/>
      <dgm:spPr/>
      <dgm:t>
        <a:bodyPr/>
        <a:lstStyle/>
        <a:p>
          <a:endParaRPr lang="en-CA"/>
        </a:p>
      </dgm:t>
    </dgm:pt>
    <dgm:pt modelId="{C3BFA4E8-92E1-46DA-97E0-8EB4DEF327A3}" type="sibTrans" cxnId="{6A3D9ADB-8602-4BA4-A659-DB5613A13AD0}">
      <dgm:prSet/>
      <dgm:spPr/>
      <dgm:t>
        <a:bodyPr/>
        <a:lstStyle/>
        <a:p>
          <a:endParaRPr lang="en-CA"/>
        </a:p>
      </dgm:t>
    </dgm:pt>
    <dgm:pt modelId="{EC848899-D51E-4D51-9F7D-F896F22433E8}">
      <dgm:prSet phldrT="[Text]" custT="1"/>
      <dgm:spPr/>
      <dgm:t>
        <a:bodyPr/>
        <a:lstStyle/>
        <a:p>
          <a:endParaRPr lang="en-CA" sz="1200" dirty="0"/>
        </a:p>
      </dgm:t>
    </dgm:pt>
    <dgm:pt modelId="{CD2BC3DD-2770-4F4E-A2C1-0F043982F10F}" type="parTrans" cxnId="{E377C430-4720-4BBE-A29C-7545DC88E434}">
      <dgm:prSet/>
      <dgm:spPr/>
      <dgm:t>
        <a:bodyPr/>
        <a:lstStyle/>
        <a:p>
          <a:endParaRPr lang="en-CA"/>
        </a:p>
      </dgm:t>
    </dgm:pt>
    <dgm:pt modelId="{E9EBCE20-F0D1-4344-8501-026A0518B135}" type="sibTrans" cxnId="{E377C430-4720-4BBE-A29C-7545DC88E434}">
      <dgm:prSet/>
      <dgm:spPr/>
      <dgm:t>
        <a:bodyPr/>
        <a:lstStyle/>
        <a:p>
          <a:endParaRPr lang="en-CA"/>
        </a:p>
      </dgm:t>
    </dgm:pt>
    <dgm:pt modelId="{A9C5369D-2CFF-457E-9A01-7A0008ED7F54}" type="pres">
      <dgm:prSet presAssocID="{A3E0A26E-1104-4E27-8BB4-CE7FFC0A9741}" presName="CompostProcess" presStyleCnt="0">
        <dgm:presLayoutVars>
          <dgm:dir/>
          <dgm:resizeHandles val="exact"/>
        </dgm:presLayoutVars>
      </dgm:prSet>
      <dgm:spPr/>
    </dgm:pt>
    <dgm:pt modelId="{438E8958-5373-45F9-9CA3-78481AB2EE4B}" type="pres">
      <dgm:prSet presAssocID="{A3E0A26E-1104-4E27-8BB4-CE7FFC0A9741}" presName="arrow" presStyleLbl="bgShp" presStyleIdx="0" presStyleCnt="1" custScaleX="117647"/>
      <dgm:spPr/>
    </dgm:pt>
    <dgm:pt modelId="{15BF85A2-9634-4041-9A2F-B5D1EFBDE35E}" type="pres">
      <dgm:prSet presAssocID="{A3E0A26E-1104-4E27-8BB4-CE7FFC0A9741}" presName="linearProcess" presStyleCnt="0"/>
      <dgm:spPr/>
    </dgm:pt>
    <dgm:pt modelId="{40BC4019-F01B-4721-BFCC-0C61D87C8FE7}" type="pres">
      <dgm:prSet presAssocID="{8666D5C0-3D4C-4317-B81F-4B164CAF444A}" presName="textNode" presStyleLbl="node1" presStyleIdx="0" presStyleCnt="4" custScaleX="126248" custScaleY="115763">
        <dgm:presLayoutVars>
          <dgm:bulletEnabled val="1"/>
        </dgm:presLayoutVars>
      </dgm:prSet>
      <dgm:spPr/>
    </dgm:pt>
    <dgm:pt modelId="{8D65608A-007A-4FD8-AEFA-F33003014A10}" type="pres">
      <dgm:prSet presAssocID="{A9C27F73-7F2F-49F5-AC1B-3B65FA6512A2}" presName="sibTrans" presStyleCnt="0"/>
      <dgm:spPr/>
    </dgm:pt>
    <dgm:pt modelId="{D442782C-BA7F-4AB5-8F63-91CAABA1D4CE}" type="pres">
      <dgm:prSet presAssocID="{747E6B3C-2FDF-4B97-8646-36D1A7B9B247}" presName="textNode" presStyleLbl="node1" presStyleIdx="1" presStyleCnt="4" custScaleX="123834" custScaleY="107478">
        <dgm:presLayoutVars>
          <dgm:bulletEnabled val="1"/>
        </dgm:presLayoutVars>
      </dgm:prSet>
      <dgm:spPr/>
    </dgm:pt>
    <dgm:pt modelId="{731F81DE-D528-4DE3-B60C-92F28EA9E32E}" type="pres">
      <dgm:prSet presAssocID="{D7298DCB-396C-4C3C-85DE-A597CE62DDFE}" presName="sibTrans" presStyleCnt="0"/>
      <dgm:spPr/>
    </dgm:pt>
    <dgm:pt modelId="{B183538C-4994-4B64-9F86-FBE4698019C3}" type="pres">
      <dgm:prSet presAssocID="{CEF8BA3F-1660-48A2-BF31-9CE3BEDFA741}" presName="textNode" presStyleLbl="node1" presStyleIdx="2" presStyleCnt="4" custScaleX="114350" custScaleY="106473">
        <dgm:presLayoutVars>
          <dgm:bulletEnabled val="1"/>
        </dgm:presLayoutVars>
      </dgm:prSet>
      <dgm:spPr/>
    </dgm:pt>
    <dgm:pt modelId="{6611D631-3EB4-49E7-BEAC-451672C2ED97}" type="pres">
      <dgm:prSet presAssocID="{F234089A-577D-469D-8D5D-A3957BAE3DBC}" presName="sibTrans" presStyleCnt="0"/>
      <dgm:spPr/>
    </dgm:pt>
    <dgm:pt modelId="{B06F76FB-8CAD-45CC-A027-4B8FC39A2C51}" type="pres">
      <dgm:prSet presAssocID="{490B9562-6DBB-46F0-B1E8-1F664B6C81F3}" presName="textNode" presStyleLbl="node1" presStyleIdx="3" presStyleCnt="4" custScaleX="106177" custScaleY="101451">
        <dgm:presLayoutVars>
          <dgm:bulletEnabled val="1"/>
        </dgm:presLayoutVars>
      </dgm:prSet>
      <dgm:spPr/>
    </dgm:pt>
  </dgm:ptLst>
  <dgm:cxnLst>
    <dgm:cxn modelId="{7584170D-0E67-4F1D-A92E-5C4CDCD205A9}" type="presOf" srcId="{4FA2CFB4-42CC-4CF0-A924-47D9A3C3BB7B}" destId="{40BC4019-F01B-4721-BFCC-0C61D87C8FE7}" srcOrd="0" destOrd="4" presId="urn:microsoft.com/office/officeart/2005/8/layout/hProcess9"/>
    <dgm:cxn modelId="{15640713-2203-40F6-BA14-AE67A5AEA797}" type="presOf" srcId="{A3E0A26E-1104-4E27-8BB4-CE7FFC0A9741}" destId="{A9C5369D-2CFF-457E-9A01-7A0008ED7F54}" srcOrd="0" destOrd="0" presId="urn:microsoft.com/office/officeart/2005/8/layout/hProcess9"/>
    <dgm:cxn modelId="{7E24D615-5C20-4E5C-A4AB-F81C6E8C4D32}" srcId="{A3E0A26E-1104-4E27-8BB4-CE7FFC0A9741}" destId="{8666D5C0-3D4C-4317-B81F-4B164CAF444A}" srcOrd="0" destOrd="0" parTransId="{8F13AB68-4438-4181-96CD-BB3521E5D6F8}" sibTransId="{A9C27F73-7F2F-49F5-AC1B-3B65FA6512A2}"/>
    <dgm:cxn modelId="{0BE69C24-9EA2-4828-9779-DE909B5E8215}" type="presOf" srcId="{A4F6CA75-5BD6-4755-B539-AB0D40859A15}" destId="{B183538C-4994-4B64-9F86-FBE4698019C3}" srcOrd="0" destOrd="1" presId="urn:microsoft.com/office/officeart/2005/8/layout/hProcess9"/>
    <dgm:cxn modelId="{8F0E7E30-2816-44D6-8A8F-BEC6F7B93448}" type="presOf" srcId="{CEF8BA3F-1660-48A2-BF31-9CE3BEDFA741}" destId="{B183538C-4994-4B64-9F86-FBE4698019C3}" srcOrd="0" destOrd="0" presId="urn:microsoft.com/office/officeart/2005/8/layout/hProcess9"/>
    <dgm:cxn modelId="{E377C430-4720-4BBE-A29C-7545DC88E434}" srcId="{490B9562-6DBB-46F0-B1E8-1F664B6C81F3}" destId="{EC848899-D51E-4D51-9F7D-F896F22433E8}" srcOrd="1" destOrd="0" parTransId="{CD2BC3DD-2770-4F4E-A2C1-0F043982F10F}" sibTransId="{E9EBCE20-F0D1-4344-8501-026A0518B135}"/>
    <dgm:cxn modelId="{BE96CB34-079E-4C37-A2BE-4119E1B8D2BA}" srcId="{747E6B3C-2FDF-4B97-8646-36D1A7B9B247}" destId="{AA19EF18-D956-4948-81C1-AF6A073B6194}" srcOrd="0" destOrd="0" parTransId="{365EEC73-3023-49D5-B36C-F01039B5A716}" sibTransId="{111CC98F-6010-470D-837D-2147BA7C54C6}"/>
    <dgm:cxn modelId="{78CFFC38-B2F6-423B-8B12-1D1045DCFAC6}" srcId="{A3E0A26E-1104-4E27-8BB4-CE7FFC0A9741}" destId="{747E6B3C-2FDF-4B97-8646-36D1A7B9B247}" srcOrd="1" destOrd="0" parTransId="{F175B05A-1CE1-4939-97D7-BF23DA10D350}" sibTransId="{D7298DCB-396C-4C3C-85DE-A597CE62DDFE}"/>
    <dgm:cxn modelId="{394E8E40-07A0-40B6-8477-8840184582E9}" srcId="{747E6B3C-2FDF-4B97-8646-36D1A7B9B247}" destId="{4BC88265-2AA5-4A10-AE47-657E827F2DE7}" srcOrd="2" destOrd="0" parTransId="{45E839D6-A070-4F83-8D59-302BB5396831}" sibTransId="{D4A14CD0-C51A-4E00-9F0E-92D0F69238EC}"/>
    <dgm:cxn modelId="{330FA463-488A-4A60-8C25-CAC297511F3C}" srcId="{A3E0A26E-1104-4E27-8BB4-CE7FFC0A9741}" destId="{490B9562-6DBB-46F0-B1E8-1F664B6C81F3}" srcOrd="3" destOrd="0" parTransId="{FA877F51-1FC2-42C6-91C7-318473CD1CB5}" sibTransId="{40FEB60E-54F8-467A-82D6-FE11D8777042}"/>
    <dgm:cxn modelId="{DECB5966-D9D1-40C6-B0E3-5C6D6A3260A0}" type="presOf" srcId="{6CD6BC6F-89F3-4F0F-B837-E1C3EAC95858}" destId="{B06F76FB-8CAD-45CC-A027-4B8FC39A2C51}" srcOrd="0" destOrd="1" presId="urn:microsoft.com/office/officeart/2005/8/layout/hProcess9"/>
    <dgm:cxn modelId="{6E06E64E-FC5D-44B6-99B7-BF191577D32A}" type="presOf" srcId="{EC848899-D51E-4D51-9F7D-F896F22433E8}" destId="{B06F76FB-8CAD-45CC-A027-4B8FC39A2C51}" srcOrd="0" destOrd="2" presId="urn:microsoft.com/office/officeart/2005/8/layout/hProcess9"/>
    <dgm:cxn modelId="{870C1552-A34B-475D-8890-18D948E4F4F6}" srcId="{8666D5C0-3D4C-4317-B81F-4B164CAF444A}" destId="{E8DCE9E1-0346-4021-98AC-24589D881CB1}" srcOrd="2" destOrd="0" parTransId="{5E787CF9-098D-467C-843C-D9AB1C62D703}" sibTransId="{D2917BDF-EA44-4AD6-9FE6-D0A67D7E2372}"/>
    <dgm:cxn modelId="{B7E70457-5B7E-4FA4-B168-1421FB07BE4C}" type="presOf" srcId="{747E6B3C-2FDF-4B97-8646-36D1A7B9B247}" destId="{D442782C-BA7F-4AB5-8F63-91CAABA1D4CE}" srcOrd="0" destOrd="0" presId="urn:microsoft.com/office/officeart/2005/8/layout/hProcess9"/>
    <dgm:cxn modelId="{04A01A8E-6260-439F-AFEF-96C28C3B5C94}" srcId="{A3E0A26E-1104-4E27-8BB4-CE7FFC0A9741}" destId="{CEF8BA3F-1660-48A2-BF31-9CE3BEDFA741}" srcOrd="2" destOrd="0" parTransId="{4EE419EC-1E65-4363-8CD0-97F33D20C5B9}" sibTransId="{F234089A-577D-469D-8D5D-A3957BAE3DBC}"/>
    <dgm:cxn modelId="{2B2AA39A-C7C5-489C-A6E3-DAB31709F084}" type="presOf" srcId="{5E7AFF41-1605-4EAB-BB1D-5E2515668121}" destId="{D442782C-BA7F-4AB5-8F63-91CAABA1D4CE}" srcOrd="0" destOrd="2" presId="urn:microsoft.com/office/officeart/2005/8/layout/hProcess9"/>
    <dgm:cxn modelId="{1212E4A7-3C67-4C61-91C4-95D17A14D009}" type="presOf" srcId="{02632A31-FC26-40D4-B018-4389369F3742}" destId="{40BC4019-F01B-4721-BFCC-0C61D87C8FE7}" srcOrd="0" destOrd="1" presId="urn:microsoft.com/office/officeart/2005/8/layout/hProcess9"/>
    <dgm:cxn modelId="{AAD842B5-6B32-4176-85A4-DE81645EAD58}" type="presOf" srcId="{2B37AA02-2095-4BF5-AA5A-B7A815D4CB98}" destId="{40BC4019-F01B-4721-BFCC-0C61D87C8FE7}" srcOrd="0" destOrd="2" presId="urn:microsoft.com/office/officeart/2005/8/layout/hProcess9"/>
    <dgm:cxn modelId="{D9BDF1B9-5162-4514-A2B0-CC044A912D17}" srcId="{8666D5C0-3D4C-4317-B81F-4B164CAF444A}" destId="{2B37AA02-2095-4BF5-AA5A-B7A815D4CB98}" srcOrd="1" destOrd="0" parTransId="{00A58F99-B7DA-40FD-9EBB-7E7A71907755}" sibTransId="{D0178232-9F92-4D01-BF81-AC313BCA7FDB}"/>
    <dgm:cxn modelId="{0A701EBB-0534-482F-9586-E323744BFB56}" type="presOf" srcId="{490B9562-6DBB-46F0-B1E8-1F664B6C81F3}" destId="{B06F76FB-8CAD-45CC-A027-4B8FC39A2C51}" srcOrd="0" destOrd="0" presId="urn:microsoft.com/office/officeart/2005/8/layout/hProcess9"/>
    <dgm:cxn modelId="{0E4484BF-E2BB-4309-B24E-4AD649CFEA8E}" type="presOf" srcId="{8666D5C0-3D4C-4317-B81F-4B164CAF444A}" destId="{40BC4019-F01B-4721-BFCC-0C61D87C8FE7}" srcOrd="0" destOrd="0" presId="urn:microsoft.com/office/officeart/2005/8/layout/hProcess9"/>
    <dgm:cxn modelId="{FC3976CF-621A-4B48-AD27-9B01DD4DBC88}" srcId="{8666D5C0-3D4C-4317-B81F-4B164CAF444A}" destId="{02632A31-FC26-40D4-B018-4389369F3742}" srcOrd="0" destOrd="0" parTransId="{F05A2823-1955-4A3B-A1C3-5328A819956C}" sibTransId="{67DA6872-C138-4438-8657-57A9420C8F4E}"/>
    <dgm:cxn modelId="{BC13B7D8-5AB3-458E-BC49-DCC2B912D232}" type="presOf" srcId="{AA19EF18-D956-4948-81C1-AF6A073B6194}" destId="{D442782C-BA7F-4AB5-8F63-91CAABA1D4CE}" srcOrd="0" destOrd="1" presId="urn:microsoft.com/office/officeart/2005/8/layout/hProcess9"/>
    <dgm:cxn modelId="{4ADE3CD9-4B9C-4B06-817F-867646BB0DDF}" srcId="{747E6B3C-2FDF-4B97-8646-36D1A7B9B247}" destId="{5E7AFF41-1605-4EAB-BB1D-5E2515668121}" srcOrd="1" destOrd="0" parTransId="{AF85FC7A-BD42-4A4C-8BE4-D5EEFFF20C77}" sibTransId="{FC095327-C61E-4AF8-B93E-D995ECD9DCAD}"/>
    <dgm:cxn modelId="{F42C80DB-1DB6-4846-9177-47492DBE7B5B}" srcId="{8666D5C0-3D4C-4317-B81F-4B164CAF444A}" destId="{4FA2CFB4-42CC-4CF0-A924-47D9A3C3BB7B}" srcOrd="3" destOrd="0" parTransId="{CA948B2D-FD7E-4E36-BB37-786BF04E34D1}" sibTransId="{48BD4CA4-42CB-48C4-9978-59030FB99B61}"/>
    <dgm:cxn modelId="{6A3D9ADB-8602-4BA4-A659-DB5613A13AD0}" srcId="{490B9562-6DBB-46F0-B1E8-1F664B6C81F3}" destId="{6CD6BC6F-89F3-4F0F-B837-E1C3EAC95858}" srcOrd="0" destOrd="0" parTransId="{7337F6B5-0CE3-48B4-B77B-397603A9B66C}" sibTransId="{C3BFA4E8-92E1-46DA-97E0-8EB4DEF327A3}"/>
    <dgm:cxn modelId="{9E6811EE-2A5E-4B66-952C-8FFB44FF1539}" srcId="{CEF8BA3F-1660-48A2-BF31-9CE3BEDFA741}" destId="{A4F6CA75-5BD6-4755-B539-AB0D40859A15}" srcOrd="0" destOrd="0" parTransId="{21BB29F9-6AF0-4632-8D15-0BE194BCD677}" sibTransId="{89D6B5E4-BA83-46EA-8487-2955E85A5011}"/>
    <dgm:cxn modelId="{8CB272F5-F7BC-4D2E-BE43-0F193F729D5D}" type="presOf" srcId="{4BC88265-2AA5-4A10-AE47-657E827F2DE7}" destId="{D442782C-BA7F-4AB5-8F63-91CAABA1D4CE}" srcOrd="0" destOrd="3" presId="urn:microsoft.com/office/officeart/2005/8/layout/hProcess9"/>
    <dgm:cxn modelId="{052E3EF6-07ED-461E-96EA-B60947B5AA0A}" type="presOf" srcId="{E8DCE9E1-0346-4021-98AC-24589D881CB1}" destId="{40BC4019-F01B-4721-BFCC-0C61D87C8FE7}" srcOrd="0" destOrd="3" presId="urn:microsoft.com/office/officeart/2005/8/layout/hProcess9"/>
    <dgm:cxn modelId="{B70D9655-F5C8-4D2F-89AE-5CBF35220702}" type="presParOf" srcId="{A9C5369D-2CFF-457E-9A01-7A0008ED7F54}" destId="{438E8958-5373-45F9-9CA3-78481AB2EE4B}" srcOrd="0" destOrd="0" presId="urn:microsoft.com/office/officeart/2005/8/layout/hProcess9"/>
    <dgm:cxn modelId="{CFC4E89C-A4DB-455F-905C-4C934718ED0A}" type="presParOf" srcId="{A9C5369D-2CFF-457E-9A01-7A0008ED7F54}" destId="{15BF85A2-9634-4041-9A2F-B5D1EFBDE35E}" srcOrd="1" destOrd="0" presId="urn:microsoft.com/office/officeart/2005/8/layout/hProcess9"/>
    <dgm:cxn modelId="{08021C60-F203-4555-BC08-827A6C3C81B8}" type="presParOf" srcId="{15BF85A2-9634-4041-9A2F-B5D1EFBDE35E}" destId="{40BC4019-F01B-4721-BFCC-0C61D87C8FE7}" srcOrd="0" destOrd="0" presId="urn:microsoft.com/office/officeart/2005/8/layout/hProcess9"/>
    <dgm:cxn modelId="{12FD8126-FE67-4F19-B4B7-9E15E1D3C06A}" type="presParOf" srcId="{15BF85A2-9634-4041-9A2F-B5D1EFBDE35E}" destId="{8D65608A-007A-4FD8-AEFA-F33003014A10}" srcOrd="1" destOrd="0" presId="urn:microsoft.com/office/officeart/2005/8/layout/hProcess9"/>
    <dgm:cxn modelId="{1EB23997-E821-4FCC-B058-B46DDFAF4758}" type="presParOf" srcId="{15BF85A2-9634-4041-9A2F-B5D1EFBDE35E}" destId="{D442782C-BA7F-4AB5-8F63-91CAABA1D4CE}" srcOrd="2" destOrd="0" presId="urn:microsoft.com/office/officeart/2005/8/layout/hProcess9"/>
    <dgm:cxn modelId="{F4321E75-CACD-4CC1-96E0-5ABCB0C08C0C}" type="presParOf" srcId="{15BF85A2-9634-4041-9A2F-B5D1EFBDE35E}" destId="{731F81DE-D528-4DE3-B60C-92F28EA9E32E}" srcOrd="3" destOrd="0" presId="urn:microsoft.com/office/officeart/2005/8/layout/hProcess9"/>
    <dgm:cxn modelId="{2A33F3CD-9EDC-4B1E-AE5F-8CAEE3FFEB77}" type="presParOf" srcId="{15BF85A2-9634-4041-9A2F-B5D1EFBDE35E}" destId="{B183538C-4994-4B64-9F86-FBE4698019C3}" srcOrd="4" destOrd="0" presId="urn:microsoft.com/office/officeart/2005/8/layout/hProcess9"/>
    <dgm:cxn modelId="{343B23A7-159D-4B00-A5D5-BBC7E2D9F18B}" type="presParOf" srcId="{15BF85A2-9634-4041-9A2F-B5D1EFBDE35E}" destId="{6611D631-3EB4-49E7-BEAC-451672C2ED97}" srcOrd="5" destOrd="0" presId="urn:microsoft.com/office/officeart/2005/8/layout/hProcess9"/>
    <dgm:cxn modelId="{367E468C-FD8E-405B-A2C7-BD8277BFABC9}" type="presParOf" srcId="{15BF85A2-9634-4041-9A2F-B5D1EFBDE35E}" destId="{B06F76FB-8CAD-45CC-A027-4B8FC39A2C51}"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E8958-5373-45F9-9CA3-78481AB2EE4B}">
      <dsp:nvSpPr>
        <dsp:cNvPr id="0" name=""/>
        <dsp:cNvSpPr/>
      </dsp:nvSpPr>
      <dsp:spPr>
        <a:xfrm>
          <a:off x="2" y="0"/>
          <a:ext cx="9768109" cy="4577773"/>
        </a:xfrm>
        <a:prstGeom prst="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0BC4019-F01B-4721-BFCC-0C61D87C8FE7}">
      <dsp:nvSpPr>
        <dsp:cNvPr id="0" name=""/>
        <dsp:cNvSpPr/>
      </dsp:nvSpPr>
      <dsp:spPr>
        <a:xfrm>
          <a:off x="4785" y="1229013"/>
          <a:ext cx="2366452" cy="2119746"/>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800100">
            <a:lnSpc>
              <a:spcPct val="90000"/>
            </a:lnSpc>
            <a:spcBef>
              <a:spcPct val="0"/>
            </a:spcBef>
            <a:spcAft>
              <a:spcPct val="35000"/>
            </a:spcAft>
            <a:buNone/>
          </a:pPr>
          <a:r>
            <a:rPr lang="en-US" sz="1800" b="1" kern="1200" dirty="0"/>
            <a:t>Building the Model</a:t>
          </a:r>
          <a:endParaRPr lang="en-CA" sz="1800" b="1" kern="1200" dirty="0"/>
        </a:p>
        <a:p>
          <a:pPr marL="114300" lvl="1" indent="-114300" algn="l" defTabSz="533400">
            <a:lnSpc>
              <a:spcPct val="90000"/>
            </a:lnSpc>
            <a:spcBef>
              <a:spcPct val="0"/>
            </a:spcBef>
            <a:spcAft>
              <a:spcPct val="15000"/>
            </a:spcAft>
            <a:buChar char="•"/>
          </a:pPr>
          <a:r>
            <a:rPr lang="en-US" sz="1200" kern="1200" dirty="0"/>
            <a:t>Load dataset into pandas and </a:t>
          </a:r>
          <a:r>
            <a:rPr lang="en-US" sz="1200" kern="1200" dirty="0" err="1"/>
            <a:t>numpy</a:t>
          </a:r>
          <a:endParaRPr lang="en-CA" sz="1200" kern="1200" dirty="0"/>
        </a:p>
        <a:p>
          <a:pPr marL="114300" lvl="1" indent="-114300" algn="l" defTabSz="533400">
            <a:lnSpc>
              <a:spcPct val="90000"/>
            </a:lnSpc>
            <a:spcBef>
              <a:spcPct val="0"/>
            </a:spcBef>
            <a:spcAft>
              <a:spcPct val="15000"/>
            </a:spcAft>
            <a:buChar char="•"/>
          </a:pPr>
          <a:r>
            <a:rPr lang="en-US" sz="1200" kern="1200" dirty="0"/>
            <a:t>Transform data and then split it into training and test data sets</a:t>
          </a:r>
          <a:endParaRPr lang="en-CA" sz="1200" kern="1200" dirty="0"/>
        </a:p>
        <a:p>
          <a:pPr marL="114300" lvl="1" indent="-114300" algn="l" defTabSz="533400">
            <a:lnSpc>
              <a:spcPct val="90000"/>
            </a:lnSpc>
            <a:spcBef>
              <a:spcPct val="0"/>
            </a:spcBef>
            <a:spcAft>
              <a:spcPct val="15000"/>
            </a:spcAft>
            <a:buChar char="•"/>
          </a:pPr>
          <a:r>
            <a:rPr lang="en-US" sz="1200" kern="1200" dirty="0"/>
            <a:t>Decide which type of ML to apply </a:t>
          </a:r>
          <a:endParaRPr lang="en-CA" sz="1200" kern="1200" dirty="0"/>
        </a:p>
        <a:p>
          <a:pPr marL="114300" lvl="1" indent="-114300" algn="l" defTabSz="533400">
            <a:lnSpc>
              <a:spcPct val="90000"/>
            </a:lnSpc>
            <a:spcBef>
              <a:spcPct val="0"/>
            </a:spcBef>
            <a:spcAft>
              <a:spcPct val="15000"/>
            </a:spcAft>
            <a:buChar char="•"/>
          </a:pPr>
          <a:r>
            <a:rPr lang="en-US" sz="1200" kern="1200" dirty="0"/>
            <a:t>Set parameters and algorithms to </a:t>
          </a:r>
          <a:r>
            <a:rPr lang="en-US" sz="1200" kern="1200" dirty="0" err="1"/>
            <a:t>GridSearchCV</a:t>
          </a:r>
          <a:r>
            <a:rPr lang="en-US" sz="1200" kern="1200" dirty="0"/>
            <a:t> and fit the data set</a:t>
          </a:r>
          <a:endParaRPr lang="en-CA" sz="1200" kern="1200" dirty="0"/>
        </a:p>
      </dsp:txBody>
      <dsp:txXfrm>
        <a:off x="108262" y="1332490"/>
        <a:ext cx="2159498" cy="1912792"/>
      </dsp:txXfrm>
    </dsp:sp>
    <dsp:sp modelId="{D442782C-BA7F-4AB5-8F63-91CAABA1D4CE}">
      <dsp:nvSpPr>
        <dsp:cNvPr id="0" name=""/>
        <dsp:cNvSpPr/>
      </dsp:nvSpPr>
      <dsp:spPr>
        <a:xfrm>
          <a:off x="2683646" y="1304866"/>
          <a:ext cx="2321203" cy="1968039"/>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Evaluating the  Model</a:t>
          </a:r>
          <a:endParaRPr lang="en-CA" sz="1800" b="1" kern="1200" dirty="0"/>
        </a:p>
        <a:p>
          <a:pPr marL="114300" lvl="1" indent="-114300" algn="l" defTabSz="533400">
            <a:lnSpc>
              <a:spcPct val="90000"/>
            </a:lnSpc>
            <a:spcBef>
              <a:spcPct val="0"/>
            </a:spcBef>
            <a:spcAft>
              <a:spcPct val="15000"/>
            </a:spcAft>
            <a:buChar char="•"/>
          </a:pPr>
          <a:r>
            <a:rPr lang="en-US" sz="1200" kern="1200" dirty="0"/>
            <a:t>Check accuracy for each model</a:t>
          </a:r>
          <a:endParaRPr lang="en-CA" sz="1200" kern="1200" dirty="0"/>
        </a:p>
        <a:p>
          <a:pPr marL="114300" lvl="1" indent="-114300" algn="l" defTabSz="533400">
            <a:lnSpc>
              <a:spcPct val="90000"/>
            </a:lnSpc>
            <a:spcBef>
              <a:spcPct val="0"/>
            </a:spcBef>
            <a:spcAft>
              <a:spcPct val="15000"/>
            </a:spcAft>
            <a:buChar char="•"/>
          </a:pPr>
          <a:r>
            <a:rPr lang="en-US" sz="1200" kern="1200" dirty="0"/>
            <a:t>Get tuned hyper-parameters for each type of algorithms </a:t>
          </a:r>
          <a:endParaRPr lang="en-CA" sz="1200" kern="1200" dirty="0"/>
        </a:p>
        <a:p>
          <a:pPr marL="114300" lvl="1" indent="-114300" algn="l" defTabSz="533400">
            <a:lnSpc>
              <a:spcPct val="90000"/>
            </a:lnSpc>
            <a:spcBef>
              <a:spcPct val="0"/>
            </a:spcBef>
            <a:spcAft>
              <a:spcPct val="15000"/>
            </a:spcAft>
            <a:buChar char="•"/>
          </a:pPr>
          <a:r>
            <a:rPr lang="en-US" sz="1200" kern="1200" dirty="0"/>
            <a:t>Plot the confusion matrix</a:t>
          </a:r>
          <a:endParaRPr lang="en-CA" sz="1200" kern="1200" dirty="0"/>
        </a:p>
      </dsp:txBody>
      <dsp:txXfrm>
        <a:off x="2779718" y="1400938"/>
        <a:ext cx="2129059" cy="1775895"/>
      </dsp:txXfrm>
    </dsp:sp>
    <dsp:sp modelId="{B183538C-4994-4B64-9F86-FBE4698019C3}">
      <dsp:nvSpPr>
        <dsp:cNvPr id="0" name=""/>
        <dsp:cNvSpPr/>
      </dsp:nvSpPr>
      <dsp:spPr>
        <a:xfrm>
          <a:off x="5317257" y="1314068"/>
          <a:ext cx="2143430" cy="1949636"/>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Improving the Model</a:t>
          </a:r>
          <a:endParaRPr lang="en-CA" sz="1800" b="1" kern="1200" dirty="0"/>
        </a:p>
        <a:p>
          <a:pPr marL="114300" lvl="1" indent="-114300" algn="l" defTabSz="533400">
            <a:lnSpc>
              <a:spcPct val="90000"/>
            </a:lnSpc>
            <a:spcBef>
              <a:spcPct val="0"/>
            </a:spcBef>
            <a:spcAft>
              <a:spcPct val="15000"/>
            </a:spcAft>
            <a:buChar char="•"/>
          </a:pPr>
          <a:r>
            <a:rPr lang="en-US" sz="1200" kern="1200" dirty="0"/>
            <a:t>Use Feature engineering and algorithm tuning </a:t>
          </a:r>
          <a:endParaRPr lang="en-CA" sz="1200" kern="1200" dirty="0"/>
        </a:p>
      </dsp:txBody>
      <dsp:txXfrm>
        <a:off x="5412430" y="1409241"/>
        <a:ext cx="1953084" cy="1759290"/>
      </dsp:txXfrm>
    </dsp:sp>
    <dsp:sp modelId="{B06F76FB-8CAD-45CC-A027-4B8FC39A2C51}">
      <dsp:nvSpPr>
        <dsp:cNvPr id="0" name=""/>
        <dsp:cNvSpPr/>
      </dsp:nvSpPr>
      <dsp:spPr>
        <a:xfrm>
          <a:off x="7773096" y="1360047"/>
          <a:ext cx="1990232" cy="1857678"/>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Finding the best Model</a:t>
          </a:r>
          <a:endParaRPr lang="en-CA" sz="1800" b="1" kern="1200" dirty="0"/>
        </a:p>
        <a:p>
          <a:pPr marL="114300" lvl="1" indent="-114300" algn="l" defTabSz="533400">
            <a:lnSpc>
              <a:spcPct val="90000"/>
            </a:lnSpc>
            <a:spcBef>
              <a:spcPct val="0"/>
            </a:spcBef>
            <a:spcAft>
              <a:spcPct val="15000"/>
            </a:spcAft>
            <a:buChar char="•"/>
          </a:pPr>
          <a:r>
            <a:rPr lang="en-US" sz="1200" kern="1200" dirty="0"/>
            <a:t>Model with best accuracy score is the best performing model</a:t>
          </a:r>
          <a:endParaRPr lang="en-CA" sz="1200" kern="1200" dirty="0"/>
        </a:p>
        <a:p>
          <a:pPr marL="114300" lvl="1" indent="-114300" algn="l" defTabSz="533400">
            <a:lnSpc>
              <a:spcPct val="90000"/>
            </a:lnSpc>
            <a:spcBef>
              <a:spcPct val="0"/>
            </a:spcBef>
            <a:spcAft>
              <a:spcPct val="15000"/>
            </a:spcAft>
            <a:buChar char="•"/>
          </a:pPr>
          <a:endParaRPr lang="en-CA" sz="1200" kern="1200" dirty="0"/>
        </a:p>
      </dsp:txBody>
      <dsp:txXfrm>
        <a:off x="7863780" y="1450731"/>
        <a:ext cx="1808864" cy="167631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github.com/samarth003/ibm-data-science-repo/blob/main/Python-Capstone/Data-collection-and-wrangling/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samarth003/ibm-data-science-repo/blob/main/Python-Capstone/EDA/edadataviz.ipynb" TargetMode="Externa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marth003/ibm-data-science-repo/blob/main/Python-Capstone/EDA/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marth003/ibm-data-science-repo/blob/main/Python-Capstone/EDA/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marth003/ibm-data-science-repo/blob/main/Python-Capstone/Interactive%20dashboards/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marth003/ibm-data-science-repo/blob/main/Python-Capstone/Interactive%20dashboards/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samarth003/ibm-data-science-repo/blob/main/Python-Capstone/Confusion%20Matrices/SpaceX_Machine%20Learning%20Prediction_Part_5.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samarth003/ibm-data-science-repo/blob/main/Python-Capstone/Data-collection-and-wrangling/jupyter-labs-spacex-data-collection-api.ipynb"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samarth003/ibm-data-science-repo/blob/main/Python-Capstone/Data-collection-and-wrangling/jupyter-labs-webscraping.ipynb" TargetMode="Externa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SAMARTH KAPOOR</a:t>
            </a:r>
          </a:p>
          <a:p>
            <a:r>
              <a:rPr lang="en-US" dirty="0">
                <a:solidFill>
                  <a:schemeClr val="bg2"/>
                </a:solidFill>
                <a:latin typeface="Abadi" panose="020B0604020104020204" pitchFamily="34" charset="0"/>
                <a:ea typeface="SF Pro" pitchFamily="2" charset="0"/>
                <a:cs typeface="SF Pro" pitchFamily="2" charset="0"/>
              </a:rPr>
              <a:t>03-07-2024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7" name="Content Placeholder 4">
            <a:extLst>
              <a:ext uri="{FF2B5EF4-FFF2-40B4-BE49-F238E27FC236}">
                <a16:creationId xmlns:a16="http://schemas.microsoft.com/office/drawing/2014/main" id="{19278210-9400-ACF4-175F-508F24C4EC75}"/>
              </a:ext>
            </a:extLst>
          </p:cNvPr>
          <p:cNvSpPr txBox="1">
            <a:spLocks/>
          </p:cNvSpPr>
          <p:nvPr/>
        </p:nvSpPr>
        <p:spPr>
          <a:xfrm>
            <a:off x="7726354" y="1382486"/>
            <a:ext cx="4234543" cy="469207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dirty="0">
              <a:cs typeface="Calibri"/>
            </a:endParaRPr>
          </a:p>
        </p:txBody>
      </p:sp>
      <p:grpSp>
        <p:nvGrpSpPr>
          <p:cNvPr id="21" name="Group 20">
            <a:extLst>
              <a:ext uri="{FF2B5EF4-FFF2-40B4-BE49-F238E27FC236}">
                <a16:creationId xmlns:a16="http://schemas.microsoft.com/office/drawing/2014/main" id="{3BAF2317-7D8C-C97E-4F83-49FE3FA09960}"/>
              </a:ext>
            </a:extLst>
          </p:cNvPr>
          <p:cNvGrpSpPr/>
          <p:nvPr/>
        </p:nvGrpSpPr>
        <p:grpSpPr>
          <a:xfrm>
            <a:off x="7884196" y="1478186"/>
            <a:ext cx="3918857" cy="4451687"/>
            <a:chOff x="7911412" y="1622869"/>
            <a:chExt cx="3918857" cy="4451687"/>
          </a:xfrm>
        </p:grpSpPr>
        <p:sp>
          <p:nvSpPr>
            <p:cNvPr id="9" name="Rectangle: Rounded Corners 8">
              <a:extLst>
                <a:ext uri="{FF2B5EF4-FFF2-40B4-BE49-F238E27FC236}">
                  <a16:creationId xmlns:a16="http://schemas.microsoft.com/office/drawing/2014/main" id="{ACD728A6-4A82-D0A4-55C0-1B7CC46BB066}"/>
                </a:ext>
              </a:extLst>
            </p:cNvPr>
            <p:cNvSpPr/>
            <p:nvPr/>
          </p:nvSpPr>
          <p:spPr>
            <a:xfrm>
              <a:off x="7911412" y="1622869"/>
              <a:ext cx="3918857" cy="74205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cs typeface="Arial" panose="020B0604020202020204" pitchFamily="34" charset="0"/>
                </a:rPr>
                <a:t>Calculate number of launches on each site</a:t>
              </a:r>
              <a:endParaRPr lang="en-CA" sz="1400" dirty="0">
                <a:cs typeface="Arial" panose="020B0604020202020204" pitchFamily="34" charset="0"/>
              </a:endParaRPr>
            </a:p>
          </p:txBody>
        </p:sp>
        <p:sp>
          <p:nvSpPr>
            <p:cNvPr id="10" name="Rectangle: Rounded Corners 9">
              <a:extLst>
                <a:ext uri="{FF2B5EF4-FFF2-40B4-BE49-F238E27FC236}">
                  <a16:creationId xmlns:a16="http://schemas.microsoft.com/office/drawing/2014/main" id="{F0AB714D-188D-4FD9-A7E5-350343A18FDD}"/>
                </a:ext>
              </a:extLst>
            </p:cNvPr>
            <p:cNvSpPr/>
            <p:nvPr/>
          </p:nvSpPr>
          <p:spPr>
            <a:xfrm>
              <a:off x="7911412" y="2942523"/>
              <a:ext cx="3918857" cy="74205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Calculate number and occurrence of each orbit </a:t>
              </a:r>
              <a:endParaRPr lang="en-CA" sz="1400" dirty="0"/>
            </a:p>
          </p:txBody>
        </p:sp>
        <p:sp>
          <p:nvSpPr>
            <p:cNvPr id="11" name="Rectangle: Rounded Corners 10">
              <a:extLst>
                <a:ext uri="{FF2B5EF4-FFF2-40B4-BE49-F238E27FC236}">
                  <a16:creationId xmlns:a16="http://schemas.microsoft.com/office/drawing/2014/main" id="{86D7DACA-7749-27CE-8398-6A8065558F99}"/>
                </a:ext>
              </a:extLst>
            </p:cNvPr>
            <p:cNvSpPr/>
            <p:nvPr/>
          </p:nvSpPr>
          <p:spPr>
            <a:xfrm>
              <a:off x="7911412" y="4090599"/>
              <a:ext cx="3918857" cy="74205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Calculate number and occurrence of mission outcome of the orbits</a:t>
              </a:r>
              <a:endParaRPr lang="en-CA" sz="1400" dirty="0"/>
            </a:p>
          </p:txBody>
        </p:sp>
        <p:cxnSp>
          <p:nvCxnSpPr>
            <p:cNvPr id="12" name="Straight Arrow Connector 11">
              <a:extLst>
                <a:ext uri="{FF2B5EF4-FFF2-40B4-BE49-F238E27FC236}">
                  <a16:creationId xmlns:a16="http://schemas.microsoft.com/office/drawing/2014/main" id="{DA19A3B2-43A9-B90C-85B2-6A4DF1642EB5}"/>
                </a:ext>
              </a:extLst>
            </p:cNvPr>
            <p:cNvCxnSpPr>
              <a:cxnSpLocks/>
              <a:stCxn id="9" idx="2"/>
              <a:endCxn id="10" idx="0"/>
            </p:cNvCxnSpPr>
            <p:nvPr/>
          </p:nvCxnSpPr>
          <p:spPr>
            <a:xfrm>
              <a:off x="9870841" y="2364921"/>
              <a:ext cx="0" cy="577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0416AC9-AAEC-CE02-648F-58AFED10DB5A}"/>
                </a:ext>
              </a:extLst>
            </p:cNvPr>
            <p:cNvCxnSpPr>
              <a:cxnSpLocks/>
              <a:stCxn id="10" idx="2"/>
              <a:endCxn id="11" idx="0"/>
            </p:cNvCxnSpPr>
            <p:nvPr/>
          </p:nvCxnSpPr>
          <p:spPr>
            <a:xfrm>
              <a:off x="9870841" y="3684575"/>
              <a:ext cx="0" cy="40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122B7303-5D18-B6F5-9B17-E438BB2D6945}"/>
                </a:ext>
              </a:extLst>
            </p:cNvPr>
            <p:cNvSpPr/>
            <p:nvPr/>
          </p:nvSpPr>
          <p:spPr>
            <a:xfrm>
              <a:off x="7911412" y="5332504"/>
              <a:ext cx="3918857" cy="74205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Create a landing outcome from outcome column </a:t>
              </a:r>
              <a:endParaRPr lang="en-CA" sz="1400" dirty="0"/>
            </a:p>
          </p:txBody>
        </p:sp>
        <p:cxnSp>
          <p:nvCxnSpPr>
            <p:cNvPr id="16" name="Straight Arrow Connector 15">
              <a:extLst>
                <a:ext uri="{FF2B5EF4-FFF2-40B4-BE49-F238E27FC236}">
                  <a16:creationId xmlns:a16="http://schemas.microsoft.com/office/drawing/2014/main" id="{CD9B598E-88AE-697B-EBFD-04490D77778E}"/>
                </a:ext>
              </a:extLst>
            </p:cNvPr>
            <p:cNvCxnSpPr>
              <a:cxnSpLocks/>
              <a:stCxn id="11" idx="2"/>
              <a:endCxn id="14" idx="0"/>
            </p:cNvCxnSpPr>
            <p:nvPr/>
          </p:nvCxnSpPr>
          <p:spPr>
            <a:xfrm>
              <a:off x="9870841" y="4832651"/>
              <a:ext cx="0" cy="499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36715F43-A6CB-6A92-7875-C59916EC24EE}"/>
              </a:ext>
            </a:extLst>
          </p:cNvPr>
          <p:cNvPicPr>
            <a:picLocks noChangeAspect="1"/>
          </p:cNvPicPr>
          <p:nvPr/>
        </p:nvPicPr>
        <p:blipFill>
          <a:blip r:embed="rId3"/>
          <a:stretch>
            <a:fillRect/>
          </a:stretch>
        </p:blipFill>
        <p:spPr>
          <a:xfrm>
            <a:off x="908283" y="1478186"/>
            <a:ext cx="2994920" cy="655414"/>
          </a:xfrm>
          <a:prstGeom prst="rect">
            <a:avLst/>
          </a:prstGeom>
        </p:spPr>
      </p:pic>
      <p:pic>
        <p:nvPicPr>
          <p:cNvPr id="25" name="Picture 24">
            <a:extLst>
              <a:ext uri="{FF2B5EF4-FFF2-40B4-BE49-F238E27FC236}">
                <a16:creationId xmlns:a16="http://schemas.microsoft.com/office/drawing/2014/main" id="{E81BA46A-A8AF-2698-C3F4-979F7F1FA963}"/>
              </a:ext>
            </a:extLst>
          </p:cNvPr>
          <p:cNvPicPr>
            <a:picLocks noChangeAspect="1"/>
          </p:cNvPicPr>
          <p:nvPr/>
        </p:nvPicPr>
        <p:blipFill>
          <a:blip r:embed="rId4"/>
          <a:stretch>
            <a:fillRect/>
          </a:stretch>
        </p:blipFill>
        <p:spPr>
          <a:xfrm>
            <a:off x="908283" y="2491659"/>
            <a:ext cx="2994920" cy="655414"/>
          </a:xfrm>
          <a:prstGeom prst="rect">
            <a:avLst/>
          </a:prstGeom>
        </p:spPr>
      </p:pic>
      <p:pic>
        <p:nvPicPr>
          <p:cNvPr id="27" name="Picture 26">
            <a:extLst>
              <a:ext uri="{FF2B5EF4-FFF2-40B4-BE49-F238E27FC236}">
                <a16:creationId xmlns:a16="http://schemas.microsoft.com/office/drawing/2014/main" id="{BB96A3A5-75F4-E596-036C-6C658D9913EE}"/>
              </a:ext>
            </a:extLst>
          </p:cNvPr>
          <p:cNvPicPr>
            <a:picLocks noChangeAspect="1"/>
          </p:cNvPicPr>
          <p:nvPr/>
        </p:nvPicPr>
        <p:blipFill>
          <a:blip r:embed="rId5"/>
          <a:stretch>
            <a:fillRect/>
          </a:stretch>
        </p:blipFill>
        <p:spPr>
          <a:xfrm>
            <a:off x="908283" y="3589214"/>
            <a:ext cx="3292125" cy="863043"/>
          </a:xfrm>
          <a:prstGeom prst="rect">
            <a:avLst/>
          </a:prstGeom>
        </p:spPr>
      </p:pic>
      <p:pic>
        <p:nvPicPr>
          <p:cNvPr id="29" name="Picture 28">
            <a:extLst>
              <a:ext uri="{FF2B5EF4-FFF2-40B4-BE49-F238E27FC236}">
                <a16:creationId xmlns:a16="http://schemas.microsoft.com/office/drawing/2014/main" id="{446F2FD1-0B11-3BB5-9A31-91BB4302622D}"/>
              </a:ext>
            </a:extLst>
          </p:cNvPr>
          <p:cNvPicPr>
            <a:picLocks noChangeAspect="1"/>
          </p:cNvPicPr>
          <p:nvPr/>
        </p:nvPicPr>
        <p:blipFill>
          <a:blip r:embed="rId6"/>
          <a:stretch>
            <a:fillRect/>
          </a:stretch>
        </p:blipFill>
        <p:spPr>
          <a:xfrm>
            <a:off x="908282" y="4724401"/>
            <a:ext cx="3652831" cy="1546977"/>
          </a:xfrm>
          <a:prstGeom prst="rect">
            <a:avLst/>
          </a:prstGeom>
        </p:spPr>
      </p:pic>
      <p:sp>
        <p:nvSpPr>
          <p:cNvPr id="32" name="TextBox 31">
            <a:extLst>
              <a:ext uri="{FF2B5EF4-FFF2-40B4-BE49-F238E27FC236}">
                <a16:creationId xmlns:a16="http://schemas.microsoft.com/office/drawing/2014/main" id="{03BE64E1-1B87-7548-09CB-C6AD29278E68}"/>
              </a:ext>
            </a:extLst>
          </p:cNvPr>
          <p:cNvSpPr txBox="1"/>
          <p:nvPr/>
        </p:nvSpPr>
        <p:spPr>
          <a:xfrm>
            <a:off x="835325" y="6343467"/>
            <a:ext cx="5828863" cy="400110"/>
          </a:xfrm>
          <a:prstGeom prst="rect">
            <a:avLst/>
          </a:prstGeom>
          <a:noFill/>
        </p:spPr>
        <p:txBody>
          <a:bodyPr wrap="square" rtlCol="0">
            <a:spAutoFit/>
          </a:bodyPr>
          <a:lstStyle/>
          <a:p>
            <a:r>
              <a:rPr lang="en-US" sz="1000" dirty="0" err="1"/>
              <a:t>Github</a:t>
            </a:r>
            <a:r>
              <a:rPr lang="en-US" sz="1000" dirty="0"/>
              <a:t> link: </a:t>
            </a:r>
            <a:r>
              <a:rPr lang="en-US" sz="1000" dirty="0">
                <a:hlinkClick r:id="rId7"/>
              </a:rPr>
              <a:t>https://github.com/samarth003/ibm-data-science-repo/blob/main/Python-Capstone/Data-collection-and-wrangling/labs-jupyter-spacex-Data%20wrangling.ipynb</a:t>
            </a:r>
            <a:endParaRPr lang="en-CA" sz="1000"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81058" y="1413102"/>
            <a:ext cx="5176914" cy="3986212"/>
          </a:xfrm>
          <a:prstGeom prst="rect">
            <a:avLst/>
          </a:prstGeom>
        </p:spPr>
        <p:txBody>
          <a:bodyPr lIns="91440" tIns="45720" rIns="91440" bIns="45720" anchor="t"/>
          <a:lstStyle/>
          <a:p>
            <a:pPr marL="0" indent="0">
              <a:buNone/>
            </a:pPr>
            <a:r>
              <a:rPr lang="en-US" sz="1600" dirty="0"/>
              <a:t>We first started by using scatter graph to find the relationship between the attributes such as between:</a:t>
            </a:r>
          </a:p>
          <a:p>
            <a:r>
              <a:rPr lang="en-US" sz="1600" dirty="0"/>
              <a:t>Payload and Flight Number.</a:t>
            </a:r>
          </a:p>
          <a:p>
            <a:r>
              <a:rPr lang="en-US" sz="1600" dirty="0"/>
              <a:t>Flight Number and Launch Site.</a:t>
            </a:r>
          </a:p>
          <a:p>
            <a:r>
              <a:rPr lang="en-US" sz="1600" dirty="0"/>
              <a:t>Payload and Launch Site.</a:t>
            </a:r>
          </a:p>
          <a:p>
            <a:r>
              <a:rPr lang="en-US" sz="1600" dirty="0"/>
              <a:t>Flight Number and Orbit Type.</a:t>
            </a:r>
          </a:p>
          <a:p>
            <a:r>
              <a:rPr lang="en-US" sz="1600" dirty="0"/>
              <a:t>Payload and Orbit Type</a:t>
            </a:r>
          </a:p>
          <a:p>
            <a:pPr marL="0" indent="0">
              <a:buNone/>
            </a:pPr>
            <a:endParaRPr lang="en-US" sz="1600" dirty="0"/>
          </a:p>
          <a:p>
            <a:pPr marL="0" indent="0">
              <a:buNone/>
            </a:pPr>
            <a:r>
              <a:rPr lang="en-US" sz="1600" dirty="0"/>
              <a:t>Scatter plots show dependency of attributes on each other. Once a pattern is determined from the graphs. It’s very easy to see which factors affecting the most to the success of the</a:t>
            </a:r>
          </a:p>
          <a:p>
            <a:pPr marL="0" indent="0">
              <a:buNone/>
            </a:pPr>
            <a:r>
              <a:rPr lang="en-US" sz="1600" dirty="0"/>
              <a:t>landing outcomes.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20AB8F19-2840-C014-6567-4BE830E7014F}"/>
              </a:ext>
            </a:extLst>
          </p:cNvPr>
          <p:cNvPicPr>
            <a:picLocks noChangeAspect="1"/>
          </p:cNvPicPr>
          <p:nvPr/>
        </p:nvPicPr>
        <p:blipFill>
          <a:blip r:embed="rId3"/>
          <a:stretch>
            <a:fillRect/>
          </a:stretch>
        </p:blipFill>
        <p:spPr>
          <a:xfrm>
            <a:off x="326571" y="1413102"/>
            <a:ext cx="5584372" cy="2516641"/>
          </a:xfrm>
          <a:prstGeom prst="rect">
            <a:avLst/>
          </a:prstGeom>
        </p:spPr>
      </p:pic>
      <p:pic>
        <p:nvPicPr>
          <p:cNvPr id="8" name="Picture 7">
            <a:extLst>
              <a:ext uri="{FF2B5EF4-FFF2-40B4-BE49-F238E27FC236}">
                <a16:creationId xmlns:a16="http://schemas.microsoft.com/office/drawing/2014/main" id="{38B6247C-0843-87DD-D789-FCF3A4C6CD4E}"/>
              </a:ext>
            </a:extLst>
          </p:cNvPr>
          <p:cNvPicPr>
            <a:picLocks noChangeAspect="1"/>
          </p:cNvPicPr>
          <p:nvPr/>
        </p:nvPicPr>
        <p:blipFill>
          <a:blip r:embed="rId4"/>
          <a:stretch>
            <a:fillRect/>
          </a:stretch>
        </p:blipFill>
        <p:spPr>
          <a:xfrm>
            <a:off x="326571" y="4004775"/>
            <a:ext cx="5584372" cy="2516641"/>
          </a:xfrm>
          <a:prstGeom prst="rect">
            <a:avLst/>
          </a:prstGeom>
        </p:spPr>
      </p:pic>
      <p:sp>
        <p:nvSpPr>
          <p:cNvPr id="9" name="TextBox 8">
            <a:extLst>
              <a:ext uri="{FF2B5EF4-FFF2-40B4-BE49-F238E27FC236}">
                <a16:creationId xmlns:a16="http://schemas.microsoft.com/office/drawing/2014/main" id="{3D8042D0-ED58-EDA1-C42C-501EBF50E36D}"/>
              </a:ext>
            </a:extLst>
          </p:cNvPr>
          <p:cNvSpPr txBox="1"/>
          <p:nvPr/>
        </p:nvSpPr>
        <p:spPr>
          <a:xfrm>
            <a:off x="6096000" y="5512388"/>
            <a:ext cx="5643806" cy="400110"/>
          </a:xfrm>
          <a:prstGeom prst="rect">
            <a:avLst/>
          </a:prstGeom>
          <a:noFill/>
        </p:spPr>
        <p:txBody>
          <a:bodyPr wrap="square" rtlCol="0">
            <a:spAutoFit/>
          </a:bodyPr>
          <a:lstStyle/>
          <a:p>
            <a:r>
              <a:rPr lang="en-US" sz="1000" dirty="0" err="1"/>
              <a:t>Github</a:t>
            </a:r>
            <a:r>
              <a:rPr lang="en-US" sz="1000" dirty="0"/>
              <a:t> link: </a:t>
            </a:r>
            <a:r>
              <a:rPr lang="en-US" sz="1000" dirty="0">
                <a:hlinkClick r:id="rId5"/>
              </a:rPr>
              <a:t>https://github.com/samarth003/ibm-data-science-repo/blob/main/Python-Capstone/EDA/edadataviz.ipynb</a:t>
            </a:r>
            <a:endParaRPr lang="en-CA" sz="10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81058" y="1413102"/>
            <a:ext cx="5176914" cy="3986212"/>
          </a:xfrm>
          <a:prstGeom prst="rect">
            <a:avLst/>
          </a:prstGeom>
        </p:spPr>
        <p:txBody>
          <a:bodyPr lIns="91440" tIns="45720" rIns="91440" bIns="45720" anchor="t"/>
          <a:lstStyle/>
          <a:p>
            <a:pPr marL="0" indent="0">
              <a:buNone/>
            </a:pPr>
            <a:r>
              <a:rPr lang="en-US" sz="1600" dirty="0"/>
              <a:t>Once we get a hint of the relationships using scatter plot, we will then use further visualization tools such as bar graph and line plots graph for further analysis. </a:t>
            </a:r>
          </a:p>
          <a:p>
            <a:pPr marL="0" indent="0">
              <a:buNone/>
            </a:pPr>
            <a:r>
              <a:rPr lang="en-US" sz="1600" dirty="0"/>
              <a:t>Bar graphs is one of the easiest way to interpret the relationship between the attributes. In this case, we will use the bar graph to determine which orbits have the highest probability of success. </a:t>
            </a:r>
          </a:p>
          <a:p>
            <a:pPr marL="0" indent="0">
              <a:buNone/>
            </a:pPr>
            <a:r>
              <a:rPr lang="en-US" sz="1600" dirty="0"/>
              <a:t>We then use the line graph to show a trends or pattern of the attribute over time which in this case, is used for see the launch success yearly trend. </a:t>
            </a:r>
          </a:p>
          <a:p>
            <a:pPr marL="0" indent="0">
              <a:buNone/>
            </a:pPr>
            <a:r>
              <a:rPr lang="en-US" sz="1600" dirty="0"/>
              <a:t>We then use Feature Engineering to be used in success prediction in the future module by created the dummy variables to categorical columns.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9" name="TextBox 8">
            <a:extLst>
              <a:ext uri="{FF2B5EF4-FFF2-40B4-BE49-F238E27FC236}">
                <a16:creationId xmlns:a16="http://schemas.microsoft.com/office/drawing/2014/main" id="{3D8042D0-ED58-EDA1-C42C-501EBF50E36D}"/>
              </a:ext>
            </a:extLst>
          </p:cNvPr>
          <p:cNvSpPr txBox="1"/>
          <p:nvPr/>
        </p:nvSpPr>
        <p:spPr>
          <a:xfrm>
            <a:off x="6096000" y="5512388"/>
            <a:ext cx="5643806" cy="400110"/>
          </a:xfrm>
          <a:prstGeom prst="rect">
            <a:avLst/>
          </a:prstGeom>
          <a:noFill/>
        </p:spPr>
        <p:txBody>
          <a:bodyPr wrap="square" rtlCol="0">
            <a:spAutoFit/>
          </a:bodyPr>
          <a:lstStyle/>
          <a:p>
            <a:r>
              <a:rPr lang="en-US" sz="1000" dirty="0" err="1"/>
              <a:t>Github</a:t>
            </a:r>
            <a:r>
              <a:rPr lang="en-US" sz="1000" dirty="0"/>
              <a:t> link: </a:t>
            </a:r>
            <a:r>
              <a:rPr lang="en-US" sz="1000" dirty="0">
                <a:hlinkClick r:id="rId3"/>
              </a:rPr>
              <a:t>https://github.com/samarth003/ibm-data-science-repo/blob/main/Python-Capstone/EDA/edadataviz.ipynb</a:t>
            </a:r>
            <a:endParaRPr lang="en-CA" sz="1000" dirty="0"/>
          </a:p>
        </p:txBody>
      </p:sp>
      <p:pic>
        <p:nvPicPr>
          <p:cNvPr id="7" name="Picture 6">
            <a:extLst>
              <a:ext uri="{FF2B5EF4-FFF2-40B4-BE49-F238E27FC236}">
                <a16:creationId xmlns:a16="http://schemas.microsoft.com/office/drawing/2014/main" id="{8C9D0593-C80F-8CA7-5E92-91D52F682A35}"/>
              </a:ext>
            </a:extLst>
          </p:cNvPr>
          <p:cNvPicPr>
            <a:picLocks noChangeAspect="1"/>
          </p:cNvPicPr>
          <p:nvPr/>
        </p:nvPicPr>
        <p:blipFill>
          <a:blip r:embed="rId4"/>
          <a:stretch>
            <a:fillRect/>
          </a:stretch>
        </p:blipFill>
        <p:spPr>
          <a:xfrm>
            <a:off x="773560" y="1413102"/>
            <a:ext cx="5173366" cy="2669041"/>
          </a:xfrm>
          <a:prstGeom prst="rect">
            <a:avLst/>
          </a:prstGeom>
        </p:spPr>
      </p:pic>
      <p:pic>
        <p:nvPicPr>
          <p:cNvPr id="11" name="Picture 10">
            <a:extLst>
              <a:ext uri="{FF2B5EF4-FFF2-40B4-BE49-F238E27FC236}">
                <a16:creationId xmlns:a16="http://schemas.microsoft.com/office/drawing/2014/main" id="{7F6A8C5A-670C-DB08-A9E7-3B60CADC8169}"/>
              </a:ext>
            </a:extLst>
          </p:cNvPr>
          <p:cNvPicPr>
            <a:picLocks noChangeAspect="1"/>
          </p:cNvPicPr>
          <p:nvPr/>
        </p:nvPicPr>
        <p:blipFill>
          <a:blip r:embed="rId5"/>
          <a:stretch>
            <a:fillRect/>
          </a:stretch>
        </p:blipFill>
        <p:spPr>
          <a:xfrm>
            <a:off x="773560" y="4212771"/>
            <a:ext cx="5173366" cy="2383972"/>
          </a:xfrm>
          <a:prstGeom prst="rect">
            <a:avLst/>
          </a:prstGeom>
        </p:spPr>
      </p:pic>
    </p:spTree>
    <p:extLst>
      <p:ext uri="{BB962C8B-B14F-4D97-AF65-F5344CB8AC3E}">
        <p14:creationId xmlns:p14="http://schemas.microsoft.com/office/powerpoint/2010/main" val="3919742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9118"/>
            <a:ext cx="10687961" cy="4049939"/>
          </a:xfrm>
          <a:prstGeom prst="rect">
            <a:avLst/>
          </a:prstGeom>
        </p:spPr>
        <p:txBody>
          <a:bodyPr lIns="91440" tIns="45720" rIns="91440" bIns="45720" anchor="t"/>
          <a:lstStyle/>
          <a:p>
            <a:pPr marL="0" indent="0">
              <a:buNone/>
            </a:pPr>
            <a:r>
              <a:rPr lang="en-US" sz="1600" dirty="0"/>
              <a:t>Using SQL, we had performed many queries to get better understanding of the dataset, </a:t>
            </a:r>
            <a:r>
              <a:rPr lang="en-US" sz="1600" dirty="0" err="1"/>
              <a:t>Eg</a:t>
            </a:r>
            <a:r>
              <a:rPr lang="en-US" sz="1600" dirty="0"/>
              <a:t>: </a:t>
            </a:r>
          </a:p>
          <a:p>
            <a:pPr>
              <a:buFontTx/>
              <a:buChar char="-"/>
            </a:pPr>
            <a:r>
              <a:rPr lang="en-US" sz="1600" dirty="0"/>
              <a:t>Displaying the names of the launch sites. </a:t>
            </a:r>
          </a:p>
          <a:p>
            <a:pPr>
              <a:buFontTx/>
              <a:buChar char="-"/>
            </a:pPr>
            <a:r>
              <a:rPr lang="en-US" sz="1600" dirty="0"/>
              <a:t>Displaying 5 records where launch sites begin with the string ‘CCA’. </a:t>
            </a:r>
          </a:p>
          <a:p>
            <a:pPr>
              <a:buFontTx/>
              <a:buChar char="-"/>
            </a:pPr>
            <a:r>
              <a:rPr lang="en-US" sz="1600" dirty="0"/>
              <a:t>Displaying the total payload mass carried by booster launched by NASA (CRS). </a:t>
            </a:r>
          </a:p>
          <a:p>
            <a:pPr>
              <a:buFontTx/>
              <a:buChar char="-"/>
            </a:pPr>
            <a:r>
              <a:rPr lang="en-US" sz="1600" dirty="0"/>
              <a:t>Displaying the average payload mass carried by booster version F9 v1.1. </a:t>
            </a:r>
          </a:p>
          <a:p>
            <a:pPr>
              <a:buFontTx/>
              <a:buChar char="-"/>
            </a:pPr>
            <a:r>
              <a:rPr lang="en-US" sz="1600" dirty="0"/>
              <a:t>Listing the date when the first successful landing outcome in ground pad was achieved. </a:t>
            </a:r>
          </a:p>
          <a:p>
            <a:pPr>
              <a:buFontTx/>
              <a:buChar char="-"/>
            </a:pPr>
            <a:r>
              <a:rPr lang="en-US" sz="1600" dirty="0"/>
              <a:t>Listing the names of the boosters which have success in drone ship and have payload mass greater than 4000 but less than 6000. </a:t>
            </a:r>
          </a:p>
          <a:p>
            <a:pPr>
              <a:buFontTx/>
              <a:buChar char="-"/>
            </a:pPr>
            <a:r>
              <a:rPr lang="en-US" sz="1600" dirty="0"/>
              <a:t>Listing the total number of successful and failure mission outcomes. </a:t>
            </a:r>
          </a:p>
          <a:p>
            <a:pPr>
              <a:buFontTx/>
              <a:buChar char="-"/>
            </a:pPr>
            <a:r>
              <a:rPr lang="en-US" sz="1600" dirty="0"/>
              <a:t>Listing the names of the </a:t>
            </a:r>
            <a:r>
              <a:rPr lang="en-US" sz="1600" dirty="0" err="1"/>
              <a:t>booster_versions</a:t>
            </a:r>
            <a:r>
              <a:rPr lang="en-US" sz="1600" dirty="0"/>
              <a:t> which have carried the maximum payload mass. - Listing the failed </a:t>
            </a:r>
            <a:r>
              <a:rPr lang="en-US" sz="1600" dirty="0" err="1"/>
              <a:t>landing_outcomes</a:t>
            </a:r>
            <a:r>
              <a:rPr lang="en-US" sz="1600" dirty="0"/>
              <a:t> in drone ship, their booster versions, and launch sites names for in year 2015. - Rank the count of landing outcomes or success between the date 2010-06-04 and 2017-03-20, in descending order.</a:t>
            </a:r>
          </a:p>
          <a:p>
            <a:endParaRPr lang="en-US" sz="1600" dirty="0"/>
          </a:p>
          <a:p>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8124BE5D-DD58-EE41-324C-7E21764F73C5}"/>
              </a:ext>
            </a:extLst>
          </p:cNvPr>
          <p:cNvSpPr txBox="1"/>
          <p:nvPr/>
        </p:nvSpPr>
        <p:spPr>
          <a:xfrm>
            <a:off x="1001486" y="5763354"/>
            <a:ext cx="7924800" cy="246221"/>
          </a:xfrm>
          <a:prstGeom prst="rect">
            <a:avLst/>
          </a:prstGeom>
          <a:noFill/>
        </p:spPr>
        <p:txBody>
          <a:bodyPr wrap="square" rtlCol="0">
            <a:spAutoFit/>
          </a:bodyPr>
          <a:lstStyle/>
          <a:p>
            <a:r>
              <a:rPr lang="en-US" sz="1000" dirty="0" err="1"/>
              <a:t>Github</a:t>
            </a:r>
            <a:r>
              <a:rPr lang="en-US" sz="1000" dirty="0"/>
              <a:t> link: </a:t>
            </a:r>
            <a:r>
              <a:rPr lang="en-US" sz="1000" dirty="0">
                <a:hlinkClick r:id="rId3"/>
              </a:rPr>
              <a:t>https://github.com/samarth003/ibm-data-science-repo/blob/main/Python-Capstone/EDA/jupyter-labs-eda-sql-coursera_sqllite.ipynb</a:t>
            </a:r>
            <a:endParaRPr lang="en-CA" sz="1000"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94054"/>
            <a:ext cx="10515600" cy="4351338"/>
          </a:xfrm>
          <a:prstGeom prst="rect">
            <a:avLst/>
          </a:prstGeom>
        </p:spPr>
        <p:txBody>
          <a:bodyPr>
            <a:normAutofit/>
          </a:bodyPr>
          <a:lstStyle/>
          <a:p>
            <a:pPr marL="0" indent="0">
              <a:buNone/>
            </a:pPr>
            <a:r>
              <a:rPr lang="en-US" sz="2000" dirty="0"/>
              <a:t>To visualize the launch data into an interactive map. We took the latitude and longitude coordinates at each launch site and added a circle marker around each launch site with a label of the name of the launch site. </a:t>
            </a:r>
          </a:p>
          <a:p>
            <a:pPr marL="0" indent="0">
              <a:buNone/>
            </a:pPr>
            <a:r>
              <a:rPr lang="en-US" sz="2000" dirty="0"/>
              <a:t>We then assigned the </a:t>
            </a:r>
            <a:r>
              <a:rPr lang="en-US" sz="2000" dirty="0" err="1"/>
              <a:t>dataframe</a:t>
            </a:r>
            <a:r>
              <a:rPr lang="en-US" sz="2000" dirty="0"/>
              <a:t> </a:t>
            </a:r>
            <a:r>
              <a:rPr lang="en-US" sz="2000" dirty="0" err="1"/>
              <a:t>launch_outcomes</a:t>
            </a:r>
            <a:r>
              <a:rPr lang="en-US" sz="2000" dirty="0"/>
              <a:t>(</a:t>
            </a:r>
            <a:r>
              <a:rPr lang="en-US" sz="2000" dirty="0" err="1"/>
              <a:t>failure,success</a:t>
            </a:r>
            <a:r>
              <a:rPr lang="en-US" sz="2000" dirty="0"/>
              <a:t>) to classes 0 and 1 with </a:t>
            </a:r>
            <a:r>
              <a:rPr lang="en-US" sz="2000" dirty="0">
                <a:solidFill>
                  <a:srgbClr val="FF0000"/>
                </a:solidFill>
              </a:rPr>
              <a:t>Red</a:t>
            </a:r>
            <a:r>
              <a:rPr lang="en-US" sz="2000" dirty="0"/>
              <a:t> and </a:t>
            </a:r>
            <a:r>
              <a:rPr lang="en-US" sz="2000" dirty="0">
                <a:solidFill>
                  <a:schemeClr val="accent6"/>
                </a:solidFill>
              </a:rPr>
              <a:t>Green</a:t>
            </a:r>
            <a:r>
              <a:rPr lang="en-US" sz="2000" dirty="0"/>
              <a:t> mar</a:t>
            </a:r>
            <a:r>
              <a:rPr lang="en-US" sz="2000" dirty="0">
                <a:solidFill>
                  <a:schemeClr val="tx1">
                    <a:lumMod val="95000"/>
                    <a:lumOff val="5000"/>
                  </a:schemeClr>
                </a:solidFill>
              </a:rPr>
              <a:t>k</a:t>
            </a:r>
            <a:r>
              <a:rPr lang="en-US" sz="2000" dirty="0"/>
              <a:t>ers on the map in </a:t>
            </a:r>
            <a:r>
              <a:rPr lang="en-US" sz="2000" dirty="0" err="1"/>
              <a:t>MarkerCluster</a:t>
            </a:r>
            <a:r>
              <a:rPr lang="en-US" sz="2000" dirty="0"/>
              <a:t>(). </a:t>
            </a:r>
          </a:p>
          <a:p>
            <a:pPr marL="0" indent="0">
              <a:buNone/>
            </a:pPr>
            <a:r>
              <a:rPr lang="en-US" sz="2000" dirty="0"/>
              <a:t>We then used the Haversine’s formula to calculated the distance of the launch sites to various landmark to find answer to the questions of: </a:t>
            </a:r>
          </a:p>
          <a:p>
            <a:r>
              <a:rPr lang="en-US" sz="2000" dirty="0"/>
              <a:t>How close the launch sites with railways, highways and coastlines? </a:t>
            </a:r>
          </a:p>
          <a:p>
            <a:r>
              <a:rPr lang="en-US" sz="2000" dirty="0"/>
              <a:t>How close the launch sites with nearby cities?</a:t>
            </a:r>
          </a:p>
          <a:p>
            <a:pPr marL="0" indent="0">
              <a:buNone/>
            </a:pPr>
            <a:endParaRPr lang="en-US" sz="2000" dirty="0"/>
          </a:p>
          <a:p>
            <a:pPr marL="0" indent="0">
              <a:buNone/>
            </a:pPr>
            <a:endParaRPr lang="en-US" sz="20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70A1DCFE-4FB5-B7D9-5C71-5AB6E1F06818}"/>
              </a:ext>
            </a:extLst>
          </p:cNvPr>
          <p:cNvSpPr txBox="1"/>
          <p:nvPr/>
        </p:nvSpPr>
        <p:spPr>
          <a:xfrm>
            <a:off x="1001486" y="5133422"/>
            <a:ext cx="9013371" cy="246221"/>
          </a:xfrm>
          <a:prstGeom prst="rect">
            <a:avLst/>
          </a:prstGeom>
          <a:noFill/>
        </p:spPr>
        <p:txBody>
          <a:bodyPr wrap="square" rtlCol="0">
            <a:spAutoFit/>
          </a:bodyPr>
          <a:lstStyle/>
          <a:p>
            <a:r>
              <a:rPr lang="en-US" sz="1000" dirty="0" err="1"/>
              <a:t>Github</a:t>
            </a:r>
            <a:r>
              <a:rPr lang="en-US" sz="1000" dirty="0"/>
              <a:t> link: </a:t>
            </a:r>
            <a:r>
              <a:rPr lang="en-US" sz="1000" dirty="0">
                <a:hlinkClick r:id="rId3"/>
              </a:rPr>
              <a:t>https://github.com/samarth003/ibm-data-science-repo/blob/main/Python-Capstone/Interactive%20dashboards/lab_jupyter_launch_site_location.ipynb</a:t>
            </a:r>
            <a:endParaRPr lang="en-CA" sz="1000" dirty="0"/>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8867" y="1488167"/>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1800" dirty="0"/>
              <a:t>We built an interactive dashboard with </a:t>
            </a:r>
            <a:r>
              <a:rPr lang="en-US" sz="1800" dirty="0" err="1"/>
              <a:t>Plotly</a:t>
            </a:r>
            <a:r>
              <a:rPr lang="en-US" sz="1800" dirty="0"/>
              <a:t> dash which allowing the user to play around with the data as they need. </a:t>
            </a:r>
          </a:p>
          <a:p>
            <a:pPr>
              <a:lnSpc>
                <a:spcPct val="100000"/>
              </a:lnSpc>
              <a:spcBef>
                <a:spcPts val="1400"/>
              </a:spcBef>
            </a:pPr>
            <a:r>
              <a:rPr lang="en-US" sz="1800" dirty="0"/>
              <a:t>We plotted pie charts showing the total launches by a certain sites. </a:t>
            </a:r>
          </a:p>
          <a:p>
            <a:pPr>
              <a:lnSpc>
                <a:spcPct val="100000"/>
              </a:lnSpc>
              <a:spcBef>
                <a:spcPts val="1400"/>
              </a:spcBef>
            </a:pPr>
            <a:r>
              <a:rPr lang="en-US" sz="1800" dirty="0"/>
              <a:t>We then plotted scatter graph showing the relationship with Outcome and Payload Mass (Kg) for the different booster version.</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5AEB316D-67DB-1F8B-A13E-898E7C1F28E9}"/>
              </a:ext>
            </a:extLst>
          </p:cNvPr>
          <p:cNvSpPr txBox="1"/>
          <p:nvPr/>
        </p:nvSpPr>
        <p:spPr>
          <a:xfrm>
            <a:off x="1001486" y="5133422"/>
            <a:ext cx="9013371" cy="246221"/>
          </a:xfrm>
          <a:prstGeom prst="rect">
            <a:avLst/>
          </a:prstGeom>
          <a:noFill/>
        </p:spPr>
        <p:txBody>
          <a:bodyPr wrap="square" rtlCol="0">
            <a:spAutoFit/>
          </a:bodyPr>
          <a:lstStyle/>
          <a:p>
            <a:r>
              <a:rPr lang="en-US" sz="1000" dirty="0" err="1"/>
              <a:t>Github</a:t>
            </a:r>
            <a:r>
              <a:rPr lang="en-US" sz="1000" dirty="0"/>
              <a:t> link: </a:t>
            </a:r>
            <a:r>
              <a:rPr lang="en-US" sz="1000" dirty="0">
                <a:hlinkClick r:id="rId3"/>
              </a:rPr>
              <a:t>https://github.com/samarth003/ibm-data-science-repo/blob/main/Python-Capstone/Interactive%20dashboards/spacex_dash_app.py</a:t>
            </a:r>
            <a:endParaRPr lang="en-CA" sz="1000"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959E570D-1EB3-65BB-7372-37B0B2E8C7F6}"/>
              </a:ext>
            </a:extLst>
          </p:cNvPr>
          <p:cNvGraphicFramePr/>
          <p:nvPr>
            <p:extLst>
              <p:ext uri="{D42A27DB-BD31-4B8C-83A1-F6EECF244321}">
                <p14:modId xmlns:p14="http://schemas.microsoft.com/office/powerpoint/2010/main" val="3022079222"/>
              </p:ext>
            </p:extLst>
          </p:nvPr>
        </p:nvGraphicFramePr>
        <p:xfrm>
          <a:off x="906389" y="1447799"/>
          <a:ext cx="9768114" cy="4577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F0A6B36E-AA96-9A07-4BF4-40A987F6F099}"/>
              </a:ext>
            </a:extLst>
          </p:cNvPr>
          <p:cNvSpPr txBox="1"/>
          <p:nvPr/>
        </p:nvSpPr>
        <p:spPr>
          <a:xfrm>
            <a:off x="1001486" y="6243528"/>
            <a:ext cx="9546771" cy="246221"/>
          </a:xfrm>
          <a:prstGeom prst="rect">
            <a:avLst/>
          </a:prstGeom>
          <a:noFill/>
        </p:spPr>
        <p:txBody>
          <a:bodyPr wrap="square" rtlCol="0">
            <a:spAutoFit/>
          </a:bodyPr>
          <a:lstStyle/>
          <a:p>
            <a:r>
              <a:rPr lang="en-US" sz="1000" dirty="0" err="1"/>
              <a:t>Github</a:t>
            </a:r>
            <a:r>
              <a:rPr lang="en-US" sz="1000" dirty="0"/>
              <a:t> link: </a:t>
            </a:r>
            <a:r>
              <a:rPr lang="en-US" sz="1000" dirty="0">
                <a:hlinkClick r:id="rId8"/>
              </a:rPr>
              <a:t>https://github.com/samarth003/ibm-data-science-repo/blob/main/Python-Capstone/Confusion%20Matrices/SpaceX_Machine%20Learning%20Prediction_Part_5.ipynb</a:t>
            </a:r>
            <a:endParaRPr lang="en-CA" sz="1000" dirty="0"/>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611394"/>
            <a:ext cx="10109904" cy="23618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tx1">
                    <a:lumMod val="95000"/>
                    <a:lumOff val="5000"/>
                  </a:schemeClr>
                </a:solidFill>
                <a:latin typeface="+mn-lt"/>
              </a:rPr>
              <a:t>The results will be categorized to 3 main results:</a:t>
            </a:r>
          </a:p>
          <a:p>
            <a:pPr>
              <a:lnSpc>
                <a:spcPct val="100000"/>
              </a:lnSpc>
              <a:spcBef>
                <a:spcPts val="1400"/>
              </a:spcBef>
            </a:pPr>
            <a:r>
              <a:rPr lang="en-US" sz="1800" dirty="0">
                <a:solidFill>
                  <a:schemeClr val="tx1">
                    <a:lumMod val="95000"/>
                    <a:lumOff val="5000"/>
                  </a:schemeClr>
                </a:solidFill>
                <a:latin typeface="+mn-lt"/>
              </a:rPr>
              <a:t>Exploratory data analysis results </a:t>
            </a:r>
          </a:p>
          <a:p>
            <a:pPr>
              <a:lnSpc>
                <a:spcPct val="100000"/>
              </a:lnSpc>
              <a:spcBef>
                <a:spcPts val="1400"/>
              </a:spcBef>
            </a:pPr>
            <a:r>
              <a:rPr lang="en-US" sz="1800" dirty="0">
                <a:solidFill>
                  <a:schemeClr val="tx1">
                    <a:lumMod val="95000"/>
                    <a:lumOff val="5000"/>
                  </a:schemeClr>
                </a:solidFill>
                <a:latin typeface="+mn-lt"/>
              </a:rPr>
              <a:t>Interactive analytics demo in screenshots </a:t>
            </a:r>
          </a:p>
          <a:p>
            <a:pPr>
              <a:lnSpc>
                <a:spcPct val="100000"/>
              </a:lnSpc>
              <a:spcBef>
                <a:spcPts val="1400"/>
              </a:spcBef>
            </a:pPr>
            <a:r>
              <a:rPr lang="en-US" sz="1800" dirty="0">
                <a:solidFill>
                  <a:schemeClr val="tx1">
                    <a:lumMod val="95000"/>
                    <a:lumOff val="5000"/>
                  </a:schemeClr>
                </a:solidFill>
                <a:latin typeface="+mn-lt"/>
              </a:rPr>
              <a:t>Predictive analysis results</a:t>
            </a:r>
          </a:p>
          <a:p>
            <a:pPr marL="457200" lvl="1" indent="0">
              <a:buNone/>
            </a:pPr>
            <a:endParaRPr lang="en-US" sz="1800" dirty="0">
              <a:solidFill>
                <a:schemeClr val="tx1">
                  <a:lumMod val="95000"/>
                  <a:lumOff val="5000"/>
                </a:schemeClr>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74429" y="1523206"/>
            <a:ext cx="3611182" cy="3811588"/>
          </a:xfrm>
          <a:prstGeom prst="rect">
            <a:avLst/>
          </a:prstGeom>
        </p:spPr>
        <p:txBody>
          <a:bodyPr>
            <a:normAutofit/>
          </a:bodyPr>
          <a:lstStyle/>
          <a:p>
            <a:pPr marL="0" indent="0">
              <a:lnSpc>
                <a:spcPct val="100000"/>
              </a:lnSpc>
              <a:spcBef>
                <a:spcPts val="1400"/>
              </a:spcBef>
              <a:buNone/>
            </a:pPr>
            <a:r>
              <a:rPr lang="en-US" sz="1800" dirty="0"/>
              <a:t>This scatter plot shows that the larger the flights amount of the launch site, the greater the success rate will be. </a:t>
            </a:r>
          </a:p>
          <a:p>
            <a:pPr marL="0" indent="0">
              <a:lnSpc>
                <a:spcPct val="100000"/>
              </a:lnSpc>
              <a:spcBef>
                <a:spcPts val="1400"/>
              </a:spcBef>
              <a:buNone/>
            </a:pPr>
            <a:r>
              <a:rPr lang="en-US" sz="1800" dirty="0"/>
              <a:t>However, site CCAFS SLC40 shows the least pattern of this.</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E0D41A9-2CF9-1238-5B9C-A70FAD772DAB}"/>
              </a:ext>
            </a:extLst>
          </p:cNvPr>
          <p:cNvPicPr>
            <a:picLocks noChangeAspect="1"/>
          </p:cNvPicPr>
          <p:nvPr/>
        </p:nvPicPr>
        <p:blipFill>
          <a:blip r:embed="rId3"/>
          <a:stretch>
            <a:fillRect/>
          </a:stretch>
        </p:blipFill>
        <p:spPr>
          <a:xfrm>
            <a:off x="259896" y="1426028"/>
            <a:ext cx="7222178" cy="401682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703360" cy="300304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53373" y="1362185"/>
            <a:ext cx="3932238" cy="3811588"/>
          </a:xfrm>
          <a:prstGeom prst="rect">
            <a:avLst/>
          </a:prstGeom>
        </p:spPr>
        <p:txBody>
          <a:bodyPr>
            <a:normAutofit/>
          </a:bodyPr>
          <a:lstStyle/>
          <a:p>
            <a:pPr marL="0" indent="0">
              <a:lnSpc>
                <a:spcPct val="100000"/>
              </a:lnSpc>
              <a:spcBef>
                <a:spcPts val="1400"/>
              </a:spcBef>
              <a:buNone/>
            </a:pPr>
            <a:r>
              <a:rPr lang="en-US" sz="1800" dirty="0"/>
              <a:t>This scatter plot shows once the pay load mass is greater than 7000kg, the probability of the success rate will be highly increased. </a:t>
            </a:r>
          </a:p>
          <a:p>
            <a:pPr marL="0" indent="0">
              <a:lnSpc>
                <a:spcPct val="100000"/>
              </a:lnSpc>
              <a:spcBef>
                <a:spcPts val="1400"/>
              </a:spcBef>
              <a:buNone/>
            </a:pPr>
            <a:endParaRPr lang="en-US" sz="1800" dirty="0"/>
          </a:p>
          <a:p>
            <a:pPr marL="0" indent="0">
              <a:lnSpc>
                <a:spcPct val="100000"/>
              </a:lnSpc>
              <a:spcBef>
                <a:spcPts val="1400"/>
              </a:spcBef>
              <a:buNone/>
            </a:pPr>
            <a:r>
              <a:rPr lang="en-US" sz="1800" dirty="0"/>
              <a:t>However, there is no clear pattern to say the launch site is dependent to the pay load mass for the success rate.</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ED912743-579B-4FFA-85D2-5AEA562792C8}"/>
              </a:ext>
            </a:extLst>
          </p:cNvPr>
          <p:cNvPicPr>
            <a:picLocks noChangeAspect="1"/>
          </p:cNvPicPr>
          <p:nvPr/>
        </p:nvPicPr>
        <p:blipFill>
          <a:blip r:embed="rId3"/>
          <a:stretch>
            <a:fillRect/>
          </a:stretch>
        </p:blipFill>
        <p:spPr>
          <a:xfrm>
            <a:off x="288813" y="1362185"/>
            <a:ext cx="6890389" cy="381158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83286" y="1374543"/>
            <a:ext cx="3591906" cy="4394886"/>
          </a:xfrm>
          <a:prstGeom prst="rect">
            <a:avLst/>
          </a:prstGeom>
        </p:spPr>
        <p:txBody>
          <a:bodyPr>
            <a:normAutofit/>
          </a:bodyPr>
          <a:lstStyle/>
          <a:p>
            <a:pPr marL="0" indent="0">
              <a:lnSpc>
                <a:spcPct val="100000"/>
              </a:lnSpc>
              <a:spcBef>
                <a:spcPts val="1400"/>
              </a:spcBef>
              <a:buNone/>
            </a:pPr>
            <a:r>
              <a:rPr lang="en-US" sz="1800" dirty="0"/>
              <a:t>This figure depicted the possibility of the orbits to influences the landing outcomes as some orbits has 100% success rate such as SSO, HEO, GEO AND ES-L1 while SO orbit produced 0% rate of success.</a:t>
            </a:r>
          </a:p>
          <a:p>
            <a:pPr marL="0" indent="0">
              <a:lnSpc>
                <a:spcPct val="100000"/>
              </a:lnSpc>
              <a:spcBef>
                <a:spcPts val="1400"/>
              </a:spcBef>
              <a:buNone/>
            </a:pPr>
            <a:r>
              <a:rPr lang="en-US" sz="1800" dirty="0"/>
              <a:t>However, deeper analysis show that some of this orbits has only 1 occurrence such as GEO, SO, HEO and ES-L1 which mean this data need more dataset to see pattern or trend before we draw any conclusion. </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C60905C-3492-0EDC-9659-1D97D941ECB3}"/>
              </a:ext>
            </a:extLst>
          </p:cNvPr>
          <p:cNvPicPr>
            <a:picLocks noChangeAspect="1"/>
          </p:cNvPicPr>
          <p:nvPr/>
        </p:nvPicPr>
        <p:blipFill>
          <a:blip r:embed="rId3"/>
          <a:stretch>
            <a:fillRect/>
          </a:stretch>
        </p:blipFill>
        <p:spPr>
          <a:xfrm>
            <a:off x="770011" y="1475805"/>
            <a:ext cx="6281436" cy="419236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85314" y="1394841"/>
            <a:ext cx="3678992" cy="3811588"/>
          </a:xfrm>
          <a:prstGeom prst="rect">
            <a:avLst/>
          </a:prstGeom>
        </p:spPr>
        <p:txBody>
          <a:bodyPr>
            <a:normAutofit/>
          </a:bodyPr>
          <a:lstStyle/>
          <a:p>
            <a:pPr marL="0" indent="0">
              <a:lnSpc>
                <a:spcPct val="100000"/>
              </a:lnSpc>
              <a:spcBef>
                <a:spcPts val="1400"/>
              </a:spcBef>
              <a:buNone/>
            </a:pPr>
            <a:r>
              <a:rPr lang="en-US" sz="1800" dirty="0"/>
              <a:t>This scatter plot shows that generally, the larger the flight number on each orbits, the greater the success rate (especially LEO orbit) except for GTO orbit which depicts no relationship between both attributes.</a:t>
            </a:r>
          </a:p>
          <a:p>
            <a:pPr marL="0" indent="0">
              <a:lnSpc>
                <a:spcPct val="100000"/>
              </a:lnSpc>
              <a:spcBef>
                <a:spcPts val="1400"/>
              </a:spcBef>
              <a:buNone/>
            </a:pPr>
            <a:r>
              <a:rPr lang="en-US" sz="1800" dirty="0"/>
              <a:t>Orbit that only has 1 occurrence should also be excluded from above statement as it’s needed more dataset.</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AD999CA-74C2-F839-C3AD-C642F7C26D24}"/>
              </a:ext>
            </a:extLst>
          </p:cNvPr>
          <p:cNvPicPr>
            <a:picLocks noChangeAspect="1"/>
          </p:cNvPicPr>
          <p:nvPr/>
        </p:nvPicPr>
        <p:blipFill>
          <a:blip r:embed="rId3"/>
          <a:stretch>
            <a:fillRect/>
          </a:stretch>
        </p:blipFill>
        <p:spPr>
          <a:xfrm>
            <a:off x="827694" y="1495078"/>
            <a:ext cx="6708832" cy="412092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7085" y="1360715"/>
            <a:ext cx="3578525" cy="3811588"/>
          </a:xfrm>
          <a:prstGeom prst="rect">
            <a:avLst/>
          </a:prstGeom>
        </p:spPr>
        <p:txBody>
          <a:bodyPr>
            <a:normAutofit/>
          </a:bodyPr>
          <a:lstStyle/>
          <a:p>
            <a:pPr marL="0" indent="0">
              <a:lnSpc>
                <a:spcPct val="100000"/>
              </a:lnSpc>
              <a:spcBef>
                <a:spcPts val="1400"/>
              </a:spcBef>
              <a:buNone/>
            </a:pPr>
            <a:r>
              <a:rPr lang="en-US" sz="1800" dirty="0"/>
              <a:t>Heavier payload has positive impact on LEO, ISS and P0 orbit. However, it has negative impact on MEO and VLEO orbit. </a:t>
            </a:r>
          </a:p>
          <a:p>
            <a:pPr marL="0" indent="0">
              <a:lnSpc>
                <a:spcPct val="100000"/>
              </a:lnSpc>
              <a:spcBef>
                <a:spcPts val="1400"/>
              </a:spcBef>
              <a:buNone/>
            </a:pPr>
            <a:r>
              <a:rPr lang="en-US" sz="1800" dirty="0"/>
              <a:t>GTO orbit seem to depict no relation between the attributes. </a:t>
            </a:r>
          </a:p>
          <a:p>
            <a:pPr marL="0" indent="0">
              <a:lnSpc>
                <a:spcPct val="100000"/>
              </a:lnSpc>
              <a:spcBef>
                <a:spcPts val="1400"/>
              </a:spcBef>
              <a:buNone/>
            </a:pPr>
            <a:r>
              <a:rPr lang="en-US" sz="1800" dirty="0"/>
              <a:t>Meanwhile, again, SO, GEO and HEO orbit need more dataset to see any pattern or trend.</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D551D24-FCD8-6B2A-3606-D9FAFEE58B1B}"/>
              </a:ext>
            </a:extLst>
          </p:cNvPr>
          <p:cNvPicPr>
            <a:picLocks noChangeAspect="1"/>
          </p:cNvPicPr>
          <p:nvPr/>
        </p:nvPicPr>
        <p:blipFill>
          <a:blip r:embed="rId3"/>
          <a:stretch>
            <a:fillRect/>
          </a:stretch>
        </p:blipFill>
        <p:spPr>
          <a:xfrm>
            <a:off x="770011" y="1490732"/>
            <a:ext cx="6787427" cy="413180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03028" y="1351300"/>
            <a:ext cx="3472163" cy="3811588"/>
          </a:xfrm>
          <a:prstGeom prst="rect">
            <a:avLst/>
          </a:prstGeom>
        </p:spPr>
        <p:txBody>
          <a:bodyPr>
            <a:normAutofit/>
          </a:bodyPr>
          <a:lstStyle/>
          <a:p>
            <a:pPr marL="0" indent="0">
              <a:lnSpc>
                <a:spcPct val="100000"/>
              </a:lnSpc>
              <a:spcBef>
                <a:spcPts val="1400"/>
              </a:spcBef>
              <a:buNone/>
            </a:pPr>
            <a:r>
              <a:rPr lang="en-US" sz="1800" dirty="0"/>
              <a:t>This figures clearly depicted and increasing trend from the year 2013 until 2020. </a:t>
            </a:r>
          </a:p>
          <a:p>
            <a:pPr marL="0" indent="0">
              <a:lnSpc>
                <a:spcPct val="100000"/>
              </a:lnSpc>
              <a:spcBef>
                <a:spcPts val="1400"/>
              </a:spcBef>
              <a:buNone/>
            </a:pPr>
            <a:r>
              <a:rPr lang="en-US" sz="1800" dirty="0"/>
              <a:t>If this trend continue for the next year onward. The success rate will steadily increase until reaching 1/100% success rate.</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680D1D9-21E3-A0AD-D56F-6B7A35D43A55}"/>
              </a:ext>
            </a:extLst>
          </p:cNvPr>
          <p:cNvPicPr>
            <a:picLocks noChangeAspect="1"/>
          </p:cNvPicPr>
          <p:nvPr/>
        </p:nvPicPr>
        <p:blipFill>
          <a:blip r:embed="rId3"/>
          <a:stretch>
            <a:fillRect/>
          </a:stretch>
        </p:blipFill>
        <p:spPr>
          <a:xfrm>
            <a:off x="816810" y="1416447"/>
            <a:ext cx="7048078" cy="393801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594675" cy="4351338"/>
          </a:xfrm>
          <a:prstGeom prst="rect">
            <a:avLst/>
          </a:prstGeom>
        </p:spPr>
        <p:txBody>
          <a:bodyPr>
            <a:normAutofit/>
          </a:bodyPr>
          <a:lstStyle/>
          <a:p>
            <a:pPr marL="0" indent="0">
              <a:lnSpc>
                <a:spcPct val="100000"/>
              </a:lnSpc>
              <a:spcBef>
                <a:spcPts val="1400"/>
              </a:spcBef>
              <a:buNone/>
            </a:pPr>
            <a:r>
              <a:rPr lang="en-US" sz="1800" dirty="0"/>
              <a:t>We used the key word DISTINCT to show only unique launch sites from the SpaceX data.</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1295989-2C18-1BBC-B066-260BB88042B6}"/>
              </a:ext>
            </a:extLst>
          </p:cNvPr>
          <p:cNvPicPr>
            <a:picLocks noChangeAspect="1"/>
          </p:cNvPicPr>
          <p:nvPr/>
        </p:nvPicPr>
        <p:blipFill>
          <a:blip r:embed="rId3"/>
          <a:stretch>
            <a:fillRect/>
          </a:stretch>
        </p:blipFill>
        <p:spPr>
          <a:xfrm>
            <a:off x="964826" y="2042338"/>
            <a:ext cx="6797477" cy="334609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0449"/>
            <a:ext cx="10515600" cy="4351338"/>
          </a:xfrm>
          <a:prstGeom prst="rect">
            <a:avLst/>
          </a:prstGeom>
        </p:spPr>
        <p:txBody>
          <a:bodyPr>
            <a:normAutofit/>
          </a:bodyPr>
          <a:lstStyle/>
          <a:p>
            <a:pPr marL="0" indent="0">
              <a:lnSpc>
                <a:spcPct val="100000"/>
              </a:lnSpc>
              <a:spcBef>
                <a:spcPts val="1400"/>
              </a:spcBef>
              <a:buNone/>
            </a:pPr>
            <a:r>
              <a:rPr lang="en-US" sz="1800" dirty="0"/>
              <a:t>We used the query above to display 5 records where launch sites begin with `CCA`</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FDC97EA-27EB-1281-2A77-285FDED7FDAE}"/>
              </a:ext>
            </a:extLst>
          </p:cNvPr>
          <p:cNvPicPr>
            <a:picLocks noChangeAspect="1"/>
          </p:cNvPicPr>
          <p:nvPr/>
        </p:nvPicPr>
        <p:blipFill>
          <a:blip r:embed="rId3"/>
          <a:stretch>
            <a:fillRect/>
          </a:stretch>
        </p:blipFill>
        <p:spPr>
          <a:xfrm>
            <a:off x="906389" y="1983821"/>
            <a:ext cx="7541338" cy="294740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0515600" cy="4351338"/>
          </a:xfrm>
          <a:prstGeom prst="rect">
            <a:avLst/>
          </a:prstGeom>
        </p:spPr>
        <p:txBody>
          <a:bodyPr>
            <a:normAutofit/>
          </a:bodyPr>
          <a:lstStyle/>
          <a:p>
            <a:pPr marL="0" indent="0">
              <a:lnSpc>
                <a:spcPct val="100000"/>
              </a:lnSpc>
              <a:spcBef>
                <a:spcPts val="1400"/>
              </a:spcBef>
              <a:buNone/>
            </a:pPr>
            <a:r>
              <a:rPr lang="en-US" sz="1800" dirty="0"/>
              <a:t>We calculated the total payload carried by boosters from NASA as 45596 using the query below</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247D8F26-70DB-498D-AF7F-14AF01B4FE69}"/>
              </a:ext>
            </a:extLst>
          </p:cNvPr>
          <p:cNvPicPr>
            <a:picLocks noChangeAspect="1"/>
          </p:cNvPicPr>
          <p:nvPr/>
        </p:nvPicPr>
        <p:blipFill>
          <a:blip r:embed="rId3"/>
          <a:stretch>
            <a:fillRect/>
          </a:stretch>
        </p:blipFill>
        <p:spPr>
          <a:xfrm>
            <a:off x="906390" y="2133946"/>
            <a:ext cx="6419696" cy="234008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7096" y="1421335"/>
            <a:ext cx="10428515" cy="4351338"/>
          </a:xfrm>
          <a:prstGeom prst="rect">
            <a:avLst/>
          </a:prstGeom>
        </p:spPr>
        <p:txBody>
          <a:bodyPr>
            <a:normAutofit/>
          </a:bodyPr>
          <a:lstStyle/>
          <a:p>
            <a:pPr marL="0" indent="0">
              <a:lnSpc>
                <a:spcPct val="100000"/>
              </a:lnSpc>
              <a:spcBef>
                <a:spcPts val="1400"/>
              </a:spcBef>
              <a:buNone/>
            </a:pPr>
            <a:r>
              <a:rPr lang="en-US" sz="1800" dirty="0"/>
              <a:t>We calculated the average payload mass carried by booster version F9 v1.1 as 2928.4</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CDFE54F-1EFD-3558-803A-4186EF9FEE9D}"/>
              </a:ext>
            </a:extLst>
          </p:cNvPr>
          <p:cNvPicPr>
            <a:picLocks noChangeAspect="1"/>
          </p:cNvPicPr>
          <p:nvPr/>
        </p:nvPicPr>
        <p:blipFill>
          <a:blip r:embed="rId3"/>
          <a:stretch>
            <a:fillRect/>
          </a:stretch>
        </p:blipFill>
        <p:spPr>
          <a:xfrm>
            <a:off x="1008316" y="2301175"/>
            <a:ext cx="6176255" cy="225993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9753" y="1477282"/>
            <a:ext cx="10268104" cy="4351338"/>
          </a:xfrm>
          <a:prstGeom prst="rect">
            <a:avLst/>
          </a:prstGeom>
        </p:spPr>
        <p:txBody>
          <a:bodyPr lIns="91440" tIns="45720" rIns="91440" bIns="45720" anchor="t">
            <a:normAutofit/>
          </a:bodyPr>
          <a:lstStyle/>
          <a:p>
            <a:pPr marL="0" indent="0">
              <a:lnSpc>
                <a:spcPct val="100000"/>
              </a:lnSpc>
              <a:spcBef>
                <a:spcPts val="1400"/>
              </a:spcBef>
              <a:buNone/>
            </a:pPr>
            <a:r>
              <a:rPr lang="en-US" sz="1800" dirty="0"/>
              <a:t>We use the min() function to find the result We observed that the dates of the first successful landing outcome on ground pad was 22nd December 2015</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05DF252-B0F3-D965-301C-C471CC320C50}"/>
              </a:ext>
            </a:extLst>
          </p:cNvPr>
          <p:cNvPicPr>
            <a:picLocks noChangeAspect="1"/>
          </p:cNvPicPr>
          <p:nvPr/>
        </p:nvPicPr>
        <p:blipFill>
          <a:blip r:embed="rId3"/>
          <a:stretch>
            <a:fillRect/>
          </a:stretch>
        </p:blipFill>
        <p:spPr>
          <a:xfrm>
            <a:off x="964560" y="2469901"/>
            <a:ext cx="7939954" cy="213475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9314"/>
            <a:ext cx="10322532" cy="4810035"/>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with web scraping </a:t>
            </a:r>
          </a:p>
          <a:p>
            <a:pPr lvl="1">
              <a:lnSpc>
                <a:spcPct val="100000"/>
              </a:lnSpc>
              <a:spcBef>
                <a:spcPts val="1400"/>
              </a:spcBef>
            </a:pPr>
            <a:r>
              <a:rPr lang="en-US" sz="16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(EDA) with SQL</a:t>
            </a:r>
          </a:p>
          <a:p>
            <a:pPr lvl="1">
              <a:lnSpc>
                <a:spcPct val="100000"/>
              </a:lnSpc>
              <a:spcBef>
                <a:spcPts val="1400"/>
              </a:spcBef>
            </a:pPr>
            <a:r>
              <a:rPr lang="en-US" sz="1600" dirty="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 analytics with Folium </a:t>
            </a:r>
          </a:p>
          <a:p>
            <a:pPr lvl="1">
              <a:lnSpc>
                <a:spcPct val="100000"/>
              </a:lnSpc>
              <a:spcBef>
                <a:spcPts val="1400"/>
              </a:spcBef>
            </a:pPr>
            <a:r>
              <a:rPr lang="en-US" sz="1600" dirty="0">
                <a:solidFill>
                  <a:schemeClr val="accent3">
                    <a:lumMod val="25000"/>
                  </a:schemeClr>
                </a:solidFill>
                <a:latin typeface="Abadi" panose="020B0604020104020204" pitchFamily="34" charset="0"/>
              </a:rPr>
              <a:t>Machine learning Predictions </a:t>
            </a:r>
          </a:p>
          <a:p>
            <a:pPr>
              <a:lnSpc>
                <a:spcPct val="100000"/>
              </a:lnSpc>
              <a:spcBef>
                <a:spcPts val="1400"/>
              </a:spcBef>
            </a:pPr>
            <a:r>
              <a:rPr lang="en-US" sz="18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EDA results </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analytics in screenshots </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analytics result from Machine learning lab session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7097" y="1399563"/>
            <a:ext cx="10428514" cy="4351338"/>
          </a:xfrm>
          <a:prstGeom prst="rect">
            <a:avLst/>
          </a:prstGeom>
        </p:spPr>
        <p:txBody>
          <a:bodyPr lIns="91440" tIns="45720" rIns="91440" bIns="45720" anchor="t">
            <a:normAutofit/>
          </a:bodyPr>
          <a:lstStyle/>
          <a:p>
            <a:pPr marL="0" indent="0">
              <a:lnSpc>
                <a:spcPct val="100000"/>
              </a:lnSpc>
              <a:spcBef>
                <a:spcPts val="1400"/>
              </a:spcBef>
              <a:buNone/>
            </a:pPr>
            <a:r>
              <a:rPr lang="en-US" sz="1800" dirty="0"/>
              <a:t>We used the WHERE clause to filter for boosters which have successfully landed on drone ship and applied the AND condition to determine successful landing with payload mass greater than 4000 but less than 6000</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733283C1-425D-37A4-5858-7AA5A467F3CE}"/>
              </a:ext>
            </a:extLst>
          </p:cNvPr>
          <p:cNvPicPr>
            <a:picLocks noChangeAspect="1"/>
          </p:cNvPicPr>
          <p:nvPr/>
        </p:nvPicPr>
        <p:blipFill>
          <a:blip r:embed="rId3"/>
          <a:stretch>
            <a:fillRect/>
          </a:stretch>
        </p:blipFill>
        <p:spPr>
          <a:xfrm>
            <a:off x="906390" y="2324004"/>
            <a:ext cx="9108468" cy="25419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7095" y="1466396"/>
            <a:ext cx="10428516" cy="4351338"/>
          </a:xfrm>
          <a:prstGeom prst="rect">
            <a:avLst/>
          </a:prstGeom>
        </p:spPr>
        <p:txBody>
          <a:bodyPr>
            <a:normAutofit/>
          </a:bodyPr>
          <a:lstStyle/>
          <a:p>
            <a:pPr marL="0" indent="0">
              <a:lnSpc>
                <a:spcPct val="100000"/>
              </a:lnSpc>
              <a:spcBef>
                <a:spcPts val="1400"/>
              </a:spcBef>
              <a:buNone/>
            </a:pPr>
            <a:r>
              <a:rPr lang="en-US" sz="1800" dirty="0"/>
              <a:t>We used wildcard like ‘%’ to filter for WHERE </a:t>
            </a:r>
            <a:r>
              <a:rPr lang="en-US" sz="1800" dirty="0" err="1"/>
              <a:t>MissionOutcome</a:t>
            </a:r>
            <a:r>
              <a:rPr lang="en-US" sz="1800" dirty="0"/>
              <a:t> was a success or a failure.</a:t>
            </a:r>
          </a:p>
          <a:p>
            <a:pPr marL="0" indent="0">
              <a:lnSpc>
                <a:spcPct val="100000"/>
              </a:lnSpc>
              <a:spcBef>
                <a:spcPts val="1400"/>
              </a:spcBef>
              <a:buNone/>
            </a:pPr>
            <a:r>
              <a:rPr lang="en-US" sz="1800" dirty="0"/>
              <a:t> </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DBDD441-76C3-858F-6982-EF393F1291C5}"/>
              </a:ext>
            </a:extLst>
          </p:cNvPr>
          <p:cNvPicPr>
            <a:picLocks noChangeAspect="1"/>
          </p:cNvPicPr>
          <p:nvPr/>
        </p:nvPicPr>
        <p:blipFill>
          <a:blip r:embed="rId3"/>
          <a:stretch>
            <a:fillRect/>
          </a:stretch>
        </p:blipFill>
        <p:spPr>
          <a:xfrm>
            <a:off x="906389" y="2221409"/>
            <a:ext cx="7620660" cy="317019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0448"/>
            <a:ext cx="9745589" cy="4772637"/>
          </a:xfrm>
          <a:prstGeom prst="rect">
            <a:avLst/>
          </a:prstGeom>
        </p:spPr>
        <p:txBody>
          <a:bodyPr>
            <a:normAutofit/>
          </a:bodyPr>
          <a:lstStyle/>
          <a:p>
            <a:pPr marL="0" indent="0">
              <a:lnSpc>
                <a:spcPct val="100000"/>
              </a:lnSpc>
              <a:spcBef>
                <a:spcPts val="1400"/>
              </a:spcBef>
              <a:buNone/>
            </a:pPr>
            <a:r>
              <a:rPr lang="en-US" sz="1600" dirty="0"/>
              <a:t>We determined the booster that have carried the maximum payload using a subquery in the WHERE clause and the MAX() function.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D367E06-6700-B6FD-EEDD-C429740753CA}"/>
              </a:ext>
            </a:extLst>
          </p:cNvPr>
          <p:cNvPicPr>
            <a:picLocks noChangeAspect="1"/>
          </p:cNvPicPr>
          <p:nvPr/>
        </p:nvPicPr>
        <p:blipFill>
          <a:blip r:embed="rId3"/>
          <a:stretch>
            <a:fillRect/>
          </a:stretch>
        </p:blipFill>
        <p:spPr>
          <a:xfrm>
            <a:off x="818235" y="2189991"/>
            <a:ext cx="7407282" cy="411515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515600" cy="4351338"/>
          </a:xfrm>
          <a:prstGeom prst="rect">
            <a:avLst/>
          </a:prstGeom>
        </p:spPr>
        <p:txBody>
          <a:bodyPr lIns="91440" tIns="45720" rIns="91440" bIns="45720" anchor="t">
            <a:normAutofit/>
          </a:bodyPr>
          <a:lstStyle/>
          <a:p>
            <a:pPr marL="0" indent="0">
              <a:lnSpc>
                <a:spcPct val="100000"/>
              </a:lnSpc>
              <a:spcBef>
                <a:spcPts val="1400"/>
              </a:spcBef>
              <a:buNone/>
            </a:pPr>
            <a:r>
              <a:rPr lang="en-US" sz="1800" dirty="0"/>
              <a:t>We used a combinations of the WHERE clause, LIKE, AND, and BETWEEN conditions to filter for failed landing outcomes in drone ship, their booster versions, and launch site names for year 2015</a:t>
            </a:r>
          </a:p>
          <a:p>
            <a:pPr marL="0" indent="0">
              <a:lnSpc>
                <a:spcPct val="100000"/>
              </a:lnSpc>
              <a:spcBef>
                <a:spcPts val="1400"/>
              </a:spcBef>
              <a:buNone/>
            </a:pP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1AF2947-EE32-A403-6D79-CBEB4A98109A}"/>
              </a:ext>
            </a:extLst>
          </p:cNvPr>
          <p:cNvPicPr>
            <a:picLocks noChangeAspect="1"/>
          </p:cNvPicPr>
          <p:nvPr/>
        </p:nvPicPr>
        <p:blipFill>
          <a:blip r:embed="rId3"/>
          <a:stretch>
            <a:fillRect/>
          </a:stretch>
        </p:blipFill>
        <p:spPr>
          <a:xfrm>
            <a:off x="906389" y="2506899"/>
            <a:ext cx="6517668" cy="231547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5324" y="1388678"/>
            <a:ext cx="10344305" cy="4351338"/>
          </a:xfrm>
          <a:prstGeom prst="rect">
            <a:avLst/>
          </a:prstGeom>
        </p:spPr>
        <p:txBody>
          <a:bodyPr lIns="91440" tIns="45720" rIns="91440" bIns="45720" anchor="t"/>
          <a:lstStyle/>
          <a:p>
            <a:pPr marL="0" indent="0">
              <a:lnSpc>
                <a:spcPct val="100000"/>
              </a:lnSpc>
              <a:spcBef>
                <a:spcPts val="1400"/>
              </a:spcBef>
              <a:buNone/>
            </a:pPr>
            <a:r>
              <a:rPr lang="en-US" sz="1800" dirty="0"/>
              <a:t>We selected Landing outcomes and the COUNT of landing outcomes from the data and used the WHERE clause to filter for landing outcomes BETWEEN 2010-06-04 to 2010-03-20. We applied the GROUP BY clause to group the landing outcomes and the ORDER BY clause to order the grouped landing outcome in descending order.</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7A3F4D3-2795-8948-A461-014C4B2F88E1}"/>
              </a:ext>
            </a:extLst>
          </p:cNvPr>
          <p:cNvPicPr>
            <a:picLocks noChangeAspect="1"/>
          </p:cNvPicPr>
          <p:nvPr/>
        </p:nvPicPr>
        <p:blipFill>
          <a:blip r:embed="rId3"/>
          <a:stretch>
            <a:fillRect/>
          </a:stretch>
        </p:blipFill>
        <p:spPr>
          <a:xfrm>
            <a:off x="921172" y="2558352"/>
            <a:ext cx="7793600" cy="367916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0449"/>
            <a:ext cx="10594675" cy="4615124"/>
          </a:xfrm>
          <a:prstGeom prst="rect">
            <a:avLst/>
          </a:prstGeom>
        </p:spPr>
        <p:txBody>
          <a:bodyPr lIns="91440" tIns="45720" rIns="91440" bIns="45720" anchor="t">
            <a:normAutofit/>
          </a:bodyPr>
          <a:lstStyle/>
          <a:p>
            <a:pPr marL="0" indent="0">
              <a:buNone/>
            </a:pPr>
            <a:r>
              <a:rPr lang="en-US" sz="1800" dirty="0"/>
              <a:t>We can see below that all the SpaceX launch sites are located inside the United States</a:t>
            </a:r>
          </a:p>
          <a:p>
            <a:pPr marL="0" indent="0">
              <a:buNone/>
            </a:pPr>
            <a:endParaRPr lang="en-US" sz="18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Locations </a:t>
            </a:r>
          </a:p>
        </p:txBody>
      </p:sp>
      <p:pic>
        <p:nvPicPr>
          <p:cNvPr id="6" name="Picture 5">
            <a:extLst>
              <a:ext uri="{FF2B5EF4-FFF2-40B4-BE49-F238E27FC236}">
                <a16:creationId xmlns:a16="http://schemas.microsoft.com/office/drawing/2014/main" id="{F29232AB-0AE7-ABEC-1CC0-2226766175CF}"/>
              </a:ext>
            </a:extLst>
          </p:cNvPr>
          <p:cNvPicPr>
            <a:picLocks noChangeAspect="1"/>
          </p:cNvPicPr>
          <p:nvPr/>
        </p:nvPicPr>
        <p:blipFill>
          <a:blip r:embed="rId3"/>
          <a:stretch>
            <a:fillRect/>
          </a:stretch>
        </p:blipFill>
        <p:spPr>
          <a:xfrm>
            <a:off x="827314" y="1876505"/>
            <a:ext cx="7750212" cy="444284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BF5BD230-1E5F-670A-A526-F522F1103193}"/>
              </a:ext>
            </a:extLst>
          </p:cNvPr>
          <p:cNvPicPr>
            <a:picLocks noGrp="1" noChangeAspect="1"/>
          </p:cNvPicPr>
          <p:nvPr>
            <p:ph idx="4294967295"/>
          </p:nvPr>
        </p:nvPicPr>
        <p:blipFill>
          <a:blip r:embed="rId3"/>
          <a:stretch>
            <a:fillRect/>
          </a:stretch>
        </p:blipFill>
        <p:spPr>
          <a:xfrm>
            <a:off x="8207829" y="1621971"/>
            <a:ext cx="3030050" cy="3113314"/>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markers with color labels</a:t>
            </a:r>
          </a:p>
        </p:txBody>
      </p:sp>
      <p:pic>
        <p:nvPicPr>
          <p:cNvPr id="7" name="Picture 6">
            <a:extLst>
              <a:ext uri="{FF2B5EF4-FFF2-40B4-BE49-F238E27FC236}">
                <a16:creationId xmlns:a16="http://schemas.microsoft.com/office/drawing/2014/main" id="{63330DF3-07B5-79F1-A0C5-738163430764}"/>
              </a:ext>
            </a:extLst>
          </p:cNvPr>
          <p:cNvPicPr>
            <a:picLocks noChangeAspect="1"/>
          </p:cNvPicPr>
          <p:nvPr/>
        </p:nvPicPr>
        <p:blipFill>
          <a:blip r:embed="rId4"/>
          <a:stretch>
            <a:fillRect/>
          </a:stretch>
        </p:blipFill>
        <p:spPr>
          <a:xfrm>
            <a:off x="1073864" y="4382027"/>
            <a:ext cx="2514599" cy="2217612"/>
          </a:xfrm>
          <a:prstGeom prst="rect">
            <a:avLst/>
          </a:prstGeom>
        </p:spPr>
      </p:pic>
      <p:pic>
        <p:nvPicPr>
          <p:cNvPr id="10" name="Picture 9">
            <a:extLst>
              <a:ext uri="{FF2B5EF4-FFF2-40B4-BE49-F238E27FC236}">
                <a16:creationId xmlns:a16="http://schemas.microsoft.com/office/drawing/2014/main" id="{6E67BC1E-F611-A508-76E0-0470F4E7077E}"/>
              </a:ext>
            </a:extLst>
          </p:cNvPr>
          <p:cNvPicPr>
            <a:picLocks noChangeAspect="1"/>
          </p:cNvPicPr>
          <p:nvPr/>
        </p:nvPicPr>
        <p:blipFill>
          <a:blip r:embed="rId5"/>
          <a:stretch>
            <a:fillRect/>
          </a:stretch>
        </p:blipFill>
        <p:spPr>
          <a:xfrm>
            <a:off x="1073864" y="1720395"/>
            <a:ext cx="3432822" cy="2601234"/>
          </a:xfrm>
          <a:prstGeom prst="rect">
            <a:avLst/>
          </a:prstGeom>
        </p:spPr>
      </p:pic>
      <p:pic>
        <p:nvPicPr>
          <p:cNvPr id="12" name="Picture 11">
            <a:extLst>
              <a:ext uri="{FF2B5EF4-FFF2-40B4-BE49-F238E27FC236}">
                <a16:creationId xmlns:a16="http://schemas.microsoft.com/office/drawing/2014/main" id="{AB9CC3D1-E2A5-3AD0-39E0-7B5848F8B9B0}"/>
              </a:ext>
            </a:extLst>
          </p:cNvPr>
          <p:cNvPicPr>
            <a:picLocks noChangeAspect="1"/>
          </p:cNvPicPr>
          <p:nvPr/>
        </p:nvPicPr>
        <p:blipFill>
          <a:blip r:embed="rId6"/>
          <a:stretch>
            <a:fillRect/>
          </a:stretch>
        </p:blipFill>
        <p:spPr>
          <a:xfrm>
            <a:off x="4662618" y="3813585"/>
            <a:ext cx="3269536" cy="2613626"/>
          </a:xfrm>
          <a:prstGeom prst="rect">
            <a:avLst/>
          </a:prstGeom>
        </p:spPr>
      </p:pic>
      <p:pic>
        <p:nvPicPr>
          <p:cNvPr id="14" name="Picture 13">
            <a:extLst>
              <a:ext uri="{FF2B5EF4-FFF2-40B4-BE49-F238E27FC236}">
                <a16:creationId xmlns:a16="http://schemas.microsoft.com/office/drawing/2014/main" id="{5A26E987-8DC7-CEE8-8CA2-EE89D7AB8F6B}"/>
              </a:ext>
            </a:extLst>
          </p:cNvPr>
          <p:cNvPicPr>
            <a:picLocks noChangeAspect="1"/>
          </p:cNvPicPr>
          <p:nvPr/>
        </p:nvPicPr>
        <p:blipFill>
          <a:blip r:embed="rId7"/>
          <a:stretch>
            <a:fillRect/>
          </a:stretch>
        </p:blipFill>
        <p:spPr>
          <a:xfrm>
            <a:off x="4782361" y="1444678"/>
            <a:ext cx="3030050" cy="2345957"/>
          </a:xfrm>
          <a:prstGeom prst="rect">
            <a:avLst/>
          </a:prstGeom>
        </p:spPr>
      </p:pic>
      <p:sp>
        <p:nvSpPr>
          <p:cNvPr id="15" name="TextBox 14">
            <a:extLst>
              <a:ext uri="{FF2B5EF4-FFF2-40B4-BE49-F238E27FC236}">
                <a16:creationId xmlns:a16="http://schemas.microsoft.com/office/drawing/2014/main" id="{4E1B27EB-00FB-1DC6-7CA8-578BF8505B19}"/>
              </a:ext>
            </a:extLst>
          </p:cNvPr>
          <p:cNvSpPr txBox="1"/>
          <p:nvPr/>
        </p:nvSpPr>
        <p:spPr>
          <a:xfrm>
            <a:off x="8207829" y="5120398"/>
            <a:ext cx="3755571" cy="923330"/>
          </a:xfrm>
          <a:prstGeom prst="rect">
            <a:avLst/>
          </a:prstGeom>
          <a:noFill/>
        </p:spPr>
        <p:txBody>
          <a:bodyPr wrap="square" rtlCol="0">
            <a:spAutoFit/>
          </a:bodyPr>
          <a:lstStyle/>
          <a:p>
            <a:r>
              <a:rPr lang="en-US" dirty="0">
                <a:solidFill>
                  <a:srgbClr val="00B050"/>
                </a:solidFill>
              </a:rPr>
              <a:t>Green</a:t>
            </a:r>
            <a:r>
              <a:rPr lang="en-US" dirty="0"/>
              <a:t> marker shows successful launches while </a:t>
            </a:r>
            <a:r>
              <a:rPr lang="en-US" dirty="0">
                <a:solidFill>
                  <a:srgbClr val="FF0000"/>
                </a:solidFill>
              </a:rPr>
              <a:t>Red</a:t>
            </a:r>
          </a:p>
          <a:p>
            <a:r>
              <a:rPr lang="en-US" dirty="0"/>
              <a:t>Marker shows Failures</a:t>
            </a:r>
            <a:endParaRPr lang="en-CA" dirty="0"/>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4" name="Content Placeholder 3">
            <a:extLst>
              <a:ext uri="{FF2B5EF4-FFF2-40B4-BE49-F238E27FC236}">
                <a16:creationId xmlns:a16="http://schemas.microsoft.com/office/drawing/2014/main" id="{C2612046-9A94-4844-3AD5-96476FF33724}"/>
              </a:ext>
            </a:extLst>
          </p:cNvPr>
          <p:cNvPicPr>
            <a:picLocks noGrp="1" noChangeAspect="1"/>
          </p:cNvPicPr>
          <p:nvPr>
            <p:ph idx="4294967295"/>
          </p:nvPr>
        </p:nvPicPr>
        <p:blipFill>
          <a:blip r:embed="rId3"/>
          <a:stretch>
            <a:fillRect/>
          </a:stretch>
        </p:blipFill>
        <p:spPr>
          <a:xfrm>
            <a:off x="857096" y="1402625"/>
            <a:ext cx="3965275" cy="2527117"/>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distance from landmarks</a:t>
            </a:r>
          </a:p>
        </p:txBody>
      </p:sp>
      <p:sp>
        <p:nvSpPr>
          <p:cNvPr id="6" name="TextBox 5">
            <a:extLst>
              <a:ext uri="{FF2B5EF4-FFF2-40B4-BE49-F238E27FC236}">
                <a16:creationId xmlns:a16="http://schemas.microsoft.com/office/drawing/2014/main" id="{B10791FA-C19F-0FAA-97DA-F7388BCC8B43}"/>
              </a:ext>
            </a:extLst>
          </p:cNvPr>
          <p:cNvSpPr txBox="1"/>
          <p:nvPr/>
        </p:nvSpPr>
        <p:spPr>
          <a:xfrm>
            <a:off x="1328058" y="3002638"/>
            <a:ext cx="2852057" cy="307777"/>
          </a:xfrm>
          <a:prstGeom prst="rect">
            <a:avLst/>
          </a:prstGeom>
          <a:noFill/>
        </p:spPr>
        <p:txBody>
          <a:bodyPr wrap="square" rtlCol="0">
            <a:spAutoFit/>
          </a:bodyPr>
          <a:lstStyle/>
          <a:p>
            <a:r>
              <a:rPr lang="en-US" sz="1400" b="1" dirty="0"/>
              <a:t>Distance from Highway</a:t>
            </a:r>
            <a:endParaRPr lang="en-CA" sz="1400" b="1" dirty="0"/>
          </a:p>
        </p:txBody>
      </p:sp>
      <p:pic>
        <p:nvPicPr>
          <p:cNvPr id="9" name="Picture 8">
            <a:extLst>
              <a:ext uri="{FF2B5EF4-FFF2-40B4-BE49-F238E27FC236}">
                <a16:creationId xmlns:a16="http://schemas.microsoft.com/office/drawing/2014/main" id="{64CE09EF-C228-7CB7-8D69-DED8AEFB8D3A}"/>
              </a:ext>
            </a:extLst>
          </p:cNvPr>
          <p:cNvPicPr>
            <a:picLocks noChangeAspect="1"/>
          </p:cNvPicPr>
          <p:nvPr/>
        </p:nvPicPr>
        <p:blipFill>
          <a:blip r:embed="rId4"/>
          <a:stretch>
            <a:fillRect/>
          </a:stretch>
        </p:blipFill>
        <p:spPr>
          <a:xfrm>
            <a:off x="5758542" y="1402626"/>
            <a:ext cx="4147458" cy="2555152"/>
          </a:xfrm>
          <a:prstGeom prst="rect">
            <a:avLst/>
          </a:prstGeom>
        </p:spPr>
      </p:pic>
      <p:sp>
        <p:nvSpPr>
          <p:cNvPr id="10" name="TextBox 9">
            <a:extLst>
              <a:ext uri="{FF2B5EF4-FFF2-40B4-BE49-F238E27FC236}">
                <a16:creationId xmlns:a16="http://schemas.microsoft.com/office/drawing/2014/main" id="{66D2CBCB-69FD-DA0F-9812-E95B0EA78F81}"/>
              </a:ext>
            </a:extLst>
          </p:cNvPr>
          <p:cNvSpPr txBox="1"/>
          <p:nvPr/>
        </p:nvSpPr>
        <p:spPr>
          <a:xfrm>
            <a:off x="6183086" y="2633306"/>
            <a:ext cx="2373085" cy="307777"/>
          </a:xfrm>
          <a:prstGeom prst="rect">
            <a:avLst/>
          </a:prstGeom>
          <a:noFill/>
        </p:spPr>
        <p:txBody>
          <a:bodyPr wrap="square" rtlCol="0">
            <a:spAutoFit/>
          </a:bodyPr>
          <a:lstStyle/>
          <a:p>
            <a:r>
              <a:rPr lang="en-US" sz="1400" b="1" dirty="0"/>
              <a:t>Distance from City</a:t>
            </a:r>
            <a:endParaRPr lang="en-CA" sz="1400" b="1" dirty="0"/>
          </a:p>
        </p:txBody>
      </p:sp>
      <p:pic>
        <p:nvPicPr>
          <p:cNvPr id="12" name="Picture 11">
            <a:extLst>
              <a:ext uri="{FF2B5EF4-FFF2-40B4-BE49-F238E27FC236}">
                <a16:creationId xmlns:a16="http://schemas.microsoft.com/office/drawing/2014/main" id="{47E04AD3-9F82-686A-9476-79AD2ACB3606}"/>
              </a:ext>
            </a:extLst>
          </p:cNvPr>
          <p:cNvPicPr>
            <a:picLocks noChangeAspect="1"/>
          </p:cNvPicPr>
          <p:nvPr/>
        </p:nvPicPr>
        <p:blipFill>
          <a:blip r:embed="rId5"/>
          <a:stretch>
            <a:fillRect/>
          </a:stretch>
        </p:blipFill>
        <p:spPr>
          <a:xfrm>
            <a:off x="857096" y="4244668"/>
            <a:ext cx="3965275" cy="2074682"/>
          </a:xfrm>
          <a:prstGeom prst="rect">
            <a:avLst/>
          </a:prstGeom>
        </p:spPr>
      </p:pic>
      <p:sp>
        <p:nvSpPr>
          <p:cNvPr id="13" name="TextBox 12">
            <a:extLst>
              <a:ext uri="{FF2B5EF4-FFF2-40B4-BE49-F238E27FC236}">
                <a16:creationId xmlns:a16="http://schemas.microsoft.com/office/drawing/2014/main" id="{3BC3ACA8-591E-94AC-EF55-6EE968066FC7}"/>
              </a:ext>
            </a:extLst>
          </p:cNvPr>
          <p:cNvSpPr txBox="1"/>
          <p:nvPr/>
        </p:nvSpPr>
        <p:spPr>
          <a:xfrm>
            <a:off x="2220686" y="5097343"/>
            <a:ext cx="2514601" cy="307777"/>
          </a:xfrm>
          <a:prstGeom prst="rect">
            <a:avLst/>
          </a:prstGeom>
          <a:noFill/>
        </p:spPr>
        <p:txBody>
          <a:bodyPr wrap="square" rtlCol="0">
            <a:spAutoFit/>
          </a:bodyPr>
          <a:lstStyle/>
          <a:p>
            <a:r>
              <a:rPr lang="en-US" sz="1400" b="1" dirty="0"/>
              <a:t>Distance from Coastline</a:t>
            </a:r>
            <a:endParaRPr lang="en-CA" sz="1400" b="1" dirty="0"/>
          </a:p>
        </p:txBody>
      </p:sp>
      <p:pic>
        <p:nvPicPr>
          <p:cNvPr id="15" name="Picture 14">
            <a:extLst>
              <a:ext uri="{FF2B5EF4-FFF2-40B4-BE49-F238E27FC236}">
                <a16:creationId xmlns:a16="http://schemas.microsoft.com/office/drawing/2014/main" id="{27018F44-54FE-CAFA-E749-A1B94DF773E2}"/>
              </a:ext>
            </a:extLst>
          </p:cNvPr>
          <p:cNvPicPr>
            <a:picLocks noChangeAspect="1"/>
          </p:cNvPicPr>
          <p:nvPr/>
        </p:nvPicPr>
        <p:blipFill>
          <a:blip r:embed="rId6"/>
          <a:stretch>
            <a:fillRect/>
          </a:stretch>
        </p:blipFill>
        <p:spPr>
          <a:xfrm>
            <a:off x="5671458" y="3957777"/>
            <a:ext cx="1664631" cy="2469433"/>
          </a:xfrm>
          <a:prstGeom prst="rect">
            <a:avLst/>
          </a:prstGeom>
        </p:spPr>
      </p:pic>
      <p:sp>
        <p:nvSpPr>
          <p:cNvPr id="19" name="TextBox 18">
            <a:extLst>
              <a:ext uri="{FF2B5EF4-FFF2-40B4-BE49-F238E27FC236}">
                <a16:creationId xmlns:a16="http://schemas.microsoft.com/office/drawing/2014/main" id="{B045C720-2F20-7660-E5E1-4560EA047F5E}"/>
              </a:ext>
            </a:extLst>
          </p:cNvPr>
          <p:cNvSpPr txBox="1"/>
          <p:nvPr/>
        </p:nvSpPr>
        <p:spPr>
          <a:xfrm>
            <a:off x="7369628" y="4233318"/>
            <a:ext cx="4615543" cy="1815882"/>
          </a:xfrm>
          <a:prstGeom prst="rect">
            <a:avLst/>
          </a:prstGeom>
          <a:noFill/>
        </p:spPr>
        <p:txBody>
          <a:bodyPr wrap="square">
            <a:spAutoFit/>
          </a:bodyPr>
          <a:lstStyle/>
          <a:p>
            <a:pPr marL="285750" indent="-285750">
              <a:buFont typeface="Arial" panose="020B0604020202020204" pitchFamily="34" charset="0"/>
              <a:buChar char="•"/>
            </a:pPr>
            <a:r>
              <a:rPr lang="en-CA" sz="1600" dirty="0"/>
              <a:t>Are launch sites in close proximity to railways? No</a:t>
            </a:r>
          </a:p>
          <a:p>
            <a:pPr marL="285750" indent="-285750">
              <a:buFont typeface="Arial" panose="020B0604020202020204" pitchFamily="34" charset="0"/>
              <a:buChar char="•"/>
            </a:pPr>
            <a:r>
              <a:rPr lang="en-CA" sz="1600" dirty="0"/>
              <a:t>Are launch sites in close proximity to highways? No</a:t>
            </a:r>
          </a:p>
          <a:p>
            <a:pPr marL="285750" indent="-285750">
              <a:buFont typeface="Arial" panose="020B0604020202020204" pitchFamily="34" charset="0"/>
              <a:buChar char="•"/>
            </a:pPr>
            <a:r>
              <a:rPr lang="en-CA" sz="1600" dirty="0"/>
              <a:t>Are launch sites in close proximity to coastline? Yes</a:t>
            </a:r>
          </a:p>
          <a:p>
            <a:pPr marL="285750" indent="-285750">
              <a:buFont typeface="Arial" panose="020B0604020202020204" pitchFamily="34" charset="0"/>
              <a:buChar char="•"/>
            </a:pPr>
            <a:r>
              <a:rPr lang="en-CA" sz="1600" dirty="0"/>
              <a:t>Do launch sites keep certain distance away from cities? Yes</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15608"/>
            <a:ext cx="10308017" cy="48037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9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700" dirty="0">
                <a:solidFill>
                  <a:schemeClr val="accent3">
                    <a:lumMod val="25000"/>
                  </a:schemeClr>
                </a:solidFill>
                <a:latin typeface="Abadi" panose="020B0604020104020204" pitchFamily="34" charset="0"/>
              </a:rPr>
              <a:t>SpaceX is a revolutionary company who has disrupt the space industry by offering a rocket launches specifically Falcon 9 as low as 62 million dollars; while other providers cost upward of 165 million dollar each. Most of this saving thanks to SpaceX astounding idea to reuse the first stage of the launch by re-land the rocket to be used on the next mission. Repeating this process will make the price down even further. As a data scientist of a startup rivaling SpaceX, the goal of this project is to create the machine learning pipeline to predict the landing outcome of the first stage in the future. This project is crucial in identifying the right price to bid against SpaceX for a rocket launch.</a:t>
            </a:r>
          </a:p>
          <a:p>
            <a:pPr>
              <a:spcBef>
                <a:spcPts val="1400"/>
              </a:spcBef>
            </a:pPr>
            <a:r>
              <a:rPr lang="en-US" sz="1800" dirty="0">
                <a:solidFill>
                  <a:schemeClr val="accent3">
                    <a:lumMod val="25000"/>
                  </a:schemeClr>
                </a:solidFill>
                <a:latin typeface="Abadi" panose="020B0604020104020204" pitchFamily="34" charset="0"/>
              </a:rPr>
              <a:t>Problems you want to find answers</a:t>
            </a:r>
          </a:p>
          <a:p>
            <a:pPr lvl="1">
              <a:spcBef>
                <a:spcPts val="1400"/>
              </a:spcBef>
            </a:pPr>
            <a:r>
              <a:rPr lang="en-US" sz="1600" dirty="0">
                <a:solidFill>
                  <a:schemeClr val="accent3">
                    <a:lumMod val="25000"/>
                  </a:schemeClr>
                </a:solidFill>
                <a:latin typeface="Arial" panose="020B0604020202020204" pitchFamily="34" charset="0"/>
                <a:cs typeface="Arial" panose="020B0604020202020204" pitchFamily="34" charset="0"/>
              </a:rPr>
              <a:t>Identifying all factors that influence the landing outcome.</a:t>
            </a:r>
          </a:p>
          <a:p>
            <a:pPr lvl="1">
              <a:spcBef>
                <a:spcPts val="1400"/>
              </a:spcBef>
            </a:pPr>
            <a:r>
              <a:rPr lang="en-US" sz="1600" dirty="0">
                <a:solidFill>
                  <a:schemeClr val="accent3">
                    <a:lumMod val="25000"/>
                  </a:schemeClr>
                </a:solidFill>
                <a:latin typeface="Arial" panose="020B0604020202020204" pitchFamily="34" charset="0"/>
                <a:cs typeface="Arial" panose="020B0604020202020204" pitchFamily="34" charset="0"/>
              </a:rPr>
              <a:t>The relationship between each variables and how it is affecting the outcome.</a:t>
            </a:r>
          </a:p>
          <a:p>
            <a:pPr lvl="1">
              <a:spcBef>
                <a:spcPts val="1400"/>
              </a:spcBef>
            </a:pPr>
            <a:r>
              <a:rPr lang="en-US" sz="1600" dirty="0">
                <a:solidFill>
                  <a:schemeClr val="accent3">
                    <a:lumMod val="25000"/>
                  </a:schemeClr>
                </a:solidFill>
                <a:latin typeface="Arial" panose="020B0604020202020204" pitchFamily="34" charset="0"/>
                <a:cs typeface="Arial" panose="020B0604020202020204" pitchFamily="34" charset="0"/>
              </a:rPr>
              <a:t>The best condition needed to increase the probability of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91343"/>
            <a:ext cx="10515600" cy="468562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KSC LC-39A had the most successful launches from all the sites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launches from each site</a:t>
            </a:r>
          </a:p>
        </p:txBody>
      </p:sp>
      <p:pic>
        <p:nvPicPr>
          <p:cNvPr id="4" name="Picture 3">
            <a:extLst>
              <a:ext uri="{FF2B5EF4-FFF2-40B4-BE49-F238E27FC236}">
                <a16:creationId xmlns:a16="http://schemas.microsoft.com/office/drawing/2014/main" id="{7BDB4132-8EBF-F034-44C1-937FC5DD3A45}"/>
              </a:ext>
            </a:extLst>
          </p:cNvPr>
          <p:cNvPicPr>
            <a:picLocks noChangeAspect="1"/>
          </p:cNvPicPr>
          <p:nvPr/>
        </p:nvPicPr>
        <p:blipFill>
          <a:blip r:embed="rId3"/>
          <a:stretch>
            <a:fillRect/>
          </a:stretch>
        </p:blipFill>
        <p:spPr>
          <a:xfrm>
            <a:off x="1094694" y="1940142"/>
            <a:ext cx="5970135" cy="408913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99054"/>
            <a:ext cx="10551583" cy="4433660"/>
          </a:xfrm>
          <a:prstGeom prst="rect">
            <a:avLst/>
          </a:prstGeom>
        </p:spPr>
        <p:txBody>
          <a:bodyPr lIns="91440" tIns="45720" rIns="91440" bIns="45720" anchor="t">
            <a:normAutofit/>
          </a:bodyPr>
          <a:lstStyle/>
          <a:p>
            <a:pPr marL="0" indent="0">
              <a:buNone/>
            </a:pPr>
            <a:r>
              <a:rPr lang="en-US" dirty="0"/>
              <a:t>This site had a mammoth 76.9% successful launches </a:t>
            </a:r>
          </a:p>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KSC LC-39A</a:t>
            </a:r>
          </a:p>
        </p:txBody>
      </p:sp>
      <p:pic>
        <p:nvPicPr>
          <p:cNvPr id="4" name="Picture 3">
            <a:extLst>
              <a:ext uri="{FF2B5EF4-FFF2-40B4-BE49-F238E27FC236}">
                <a16:creationId xmlns:a16="http://schemas.microsoft.com/office/drawing/2014/main" id="{3C7014E7-962D-C50F-BD75-47232EACF366}"/>
              </a:ext>
            </a:extLst>
          </p:cNvPr>
          <p:cNvPicPr>
            <a:picLocks noChangeAspect="1"/>
          </p:cNvPicPr>
          <p:nvPr/>
        </p:nvPicPr>
        <p:blipFill>
          <a:blip r:embed="rId3"/>
          <a:stretch>
            <a:fillRect/>
          </a:stretch>
        </p:blipFill>
        <p:spPr>
          <a:xfrm>
            <a:off x="870406" y="1940142"/>
            <a:ext cx="5715451" cy="391469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82487"/>
            <a:ext cx="10823275" cy="4561114"/>
          </a:xfrm>
          <a:prstGeom prst="rect">
            <a:avLst/>
          </a:prstGeom>
        </p:spPr>
        <p:txBody>
          <a:bodyPr lIns="91440" tIns="45720" rIns="91440" bIns="45720" anchor="t">
            <a:normAutofit/>
          </a:bodyPr>
          <a:lstStyle/>
          <a:p>
            <a:pPr marL="0" indent="0">
              <a:lnSpc>
                <a:spcPct val="100000"/>
              </a:lnSpc>
              <a:spcBef>
                <a:spcPts val="1400"/>
              </a:spcBef>
              <a:buNone/>
            </a:pPr>
            <a:r>
              <a:rPr lang="en-US" sz="1800" dirty="0"/>
              <a:t>We can see that all the success rate for low weighted payload is higher than heavy weighted payload</a:t>
            </a: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a:t>
            </a:r>
          </a:p>
        </p:txBody>
      </p:sp>
      <p:pic>
        <p:nvPicPr>
          <p:cNvPr id="4" name="Picture 3">
            <a:extLst>
              <a:ext uri="{FF2B5EF4-FFF2-40B4-BE49-F238E27FC236}">
                <a16:creationId xmlns:a16="http://schemas.microsoft.com/office/drawing/2014/main" id="{DA41AB5A-C723-08D2-68D5-114AA4E12ACF}"/>
              </a:ext>
            </a:extLst>
          </p:cNvPr>
          <p:cNvPicPr>
            <a:picLocks noChangeAspect="1"/>
          </p:cNvPicPr>
          <p:nvPr/>
        </p:nvPicPr>
        <p:blipFill>
          <a:blip r:embed="rId3"/>
          <a:stretch>
            <a:fillRect/>
          </a:stretch>
        </p:blipFill>
        <p:spPr>
          <a:xfrm>
            <a:off x="6368143" y="1952139"/>
            <a:ext cx="5652562" cy="3730204"/>
          </a:xfrm>
          <a:prstGeom prst="rect">
            <a:avLst/>
          </a:prstGeom>
        </p:spPr>
      </p:pic>
      <p:pic>
        <p:nvPicPr>
          <p:cNvPr id="7" name="Picture 6">
            <a:extLst>
              <a:ext uri="{FF2B5EF4-FFF2-40B4-BE49-F238E27FC236}">
                <a16:creationId xmlns:a16="http://schemas.microsoft.com/office/drawing/2014/main" id="{C5FCC4F9-CBDC-EA68-D0FC-8FE4491FD4F3}"/>
              </a:ext>
            </a:extLst>
          </p:cNvPr>
          <p:cNvPicPr>
            <a:picLocks noChangeAspect="1"/>
          </p:cNvPicPr>
          <p:nvPr/>
        </p:nvPicPr>
        <p:blipFill>
          <a:blip r:embed="rId4"/>
          <a:stretch>
            <a:fillRect/>
          </a:stretch>
        </p:blipFill>
        <p:spPr>
          <a:xfrm>
            <a:off x="171295" y="1940142"/>
            <a:ext cx="5924705" cy="3742201"/>
          </a:xfrm>
          <a:prstGeom prst="rect">
            <a:avLst/>
          </a:prstGeom>
        </p:spPr>
      </p:pic>
      <p:sp>
        <p:nvSpPr>
          <p:cNvPr id="8" name="TextBox 7">
            <a:extLst>
              <a:ext uri="{FF2B5EF4-FFF2-40B4-BE49-F238E27FC236}">
                <a16:creationId xmlns:a16="http://schemas.microsoft.com/office/drawing/2014/main" id="{C37C1C1B-A36F-97D1-0ABF-1E4A51A695E4}"/>
              </a:ext>
            </a:extLst>
          </p:cNvPr>
          <p:cNvSpPr txBox="1"/>
          <p:nvPr/>
        </p:nvSpPr>
        <p:spPr>
          <a:xfrm>
            <a:off x="1488468" y="1992477"/>
            <a:ext cx="3473387" cy="369332"/>
          </a:xfrm>
          <a:prstGeom prst="rect">
            <a:avLst/>
          </a:prstGeom>
          <a:noFill/>
        </p:spPr>
        <p:txBody>
          <a:bodyPr wrap="none" rtlCol="0">
            <a:spAutoFit/>
          </a:bodyPr>
          <a:lstStyle/>
          <a:p>
            <a:r>
              <a:rPr lang="en-US" dirty="0"/>
              <a:t>Low weighted payload 0kg-4000 kg</a:t>
            </a:r>
            <a:endParaRPr lang="en-CA" dirty="0"/>
          </a:p>
        </p:txBody>
      </p:sp>
      <p:sp>
        <p:nvSpPr>
          <p:cNvPr id="9" name="TextBox 8">
            <a:extLst>
              <a:ext uri="{FF2B5EF4-FFF2-40B4-BE49-F238E27FC236}">
                <a16:creationId xmlns:a16="http://schemas.microsoft.com/office/drawing/2014/main" id="{6153380C-A201-8EE5-CEA2-FFC12887B47F}"/>
              </a:ext>
            </a:extLst>
          </p:cNvPr>
          <p:cNvSpPr txBox="1"/>
          <p:nvPr/>
        </p:nvSpPr>
        <p:spPr>
          <a:xfrm>
            <a:off x="7288166" y="1992868"/>
            <a:ext cx="4133824" cy="369332"/>
          </a:xfrm>
          <a:prstGeom prst="rect">
            <a:avLst/>
          </a:prstGeom>
          <a:noFill/>
        </p:spPr>
        <p:txBody>
          <a:bodyPr wrap="none" rtlCol="0">
            <a:spAutoFit/>
          </a:bodyPr>
          <a:lstStyle/>
          <a:p>
            <a:r>
              <a:rPr lang="en-US" dirty="0"/>
              <a:t>Heavy weighted payload 4000kg-10000 kg</a:t>
            </a:r>
            <a:endParaRPr lang="en-CA" dirty="0"/>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7981" y="1418085"/>
            <a:ext cx="10417630" cy="46074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800" dirty="0"/>
              <a:t>As we can see, by using the code as below: we could identify that the best algorithm to be the Tree Algorithm which have the highest classification accuracy.</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E58EE05-4096-89E3-D431-BC320062D359}"/>
              </a:ext>
            </a:extLst>
          </p:cNvPr>
          <p:cNvPicPr>
            <a:picLocks noChangeAspect="1"/>
          </p:cNvPicPr>
          <p:nvPr/>
        </p:nvPicPr>
        <p:blipFill>
          <a:blip r:embed="rId3"/>
          <a:stretch>
            <a:fillRect/>
          </a:stretch>
        </p:blipFill>
        <p:spPr>
          <a:xfrm>
            <a:off x="906389" y="2364003"/>
            <a:ext cx="9641868" cy="299176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46211" y="1523206"/>
            <a:ext cx="10439400" cy="4333308"/>
          </a:xfrm>
          <a:prstGeom prst="rect">
            <a:avLst/>
          </a:prstGeom>
        </p:spPr>
        <p:txBody>
          <a:bodyPr>
            <a:normAutofit/>
          </a:bodyPr>
          <a:lstStyle/>
          <a:p>
            <a:pPr marL="0" indent="0">
              <a:lnSpc>
                <a:spcPct val="100000"/>
              </a:lnSpc>
              <a:spcBef>
                <a:spcPts val="1400"/>
              </a:spcBef>
              <a:buNone/>
            </a:pPr>
            <a:r>
              <a:rPr lang="en-US" sz="1800" dirty="0"/>
              <a:t>The confusion matrix for the decision tree classifier shows that the classifier can distinguish between the different classes. The major problem is the false positives .i.e., unsuccessful landing marked as successful landing by the classifier.</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9372B2C-B023-00F0-408B-C24D8EF11C75}"/>
              </a:ext>
            </a:extLst>
          </p:cNvPr>
          <p:cNvPicPr>
            <a:picLocks noChangeAspect="1"/>
          </p:cNvPicPr>
          <p:nvPr/>
        </p:nvPicPr>
        <p:blipFill>
          <a:blip r:embed="rId3"/>
          <a:stretch>
            <a:fillRect/>
          </a:stretch>
        </p:blipFill>
        <p:spPr>
          <a:xfrm>
            <a:off x="906389" y="2432881"/>
            <a:ext cx="4527096" cy="3886469"/>
          </a:xfrm>
          <a:prstGeom prst="rect">
            <a:avLst/>
          </a:prstGeom>
        </p:spPr>
      </p:pic>
      <p:pic>
        <p:nvPicPr>
          <p:cNvPr id="7" name="Picture 6">
            <a:extLst>
              <a:ext uri="{FF2B5EF4-FFF2-40B4-BE49-F238E27FC236}">
                <a16:creationId xmlns:a16="http://schemas.microsoft.com/office/drawing/2014/main" id="{59254492-3BBB-B9FA-3198-50F828339840}"/>
              </a:ext>
            </a:extLst>
          </p:cNvPr>
          <p:cNvPicPr>
            <a:picLocks noChangeAspect="1"/>
          </p:cNvPicPr>
          <p:nvPr/>
        </p:nvPicPr>
        <p:blipFill>
          <a:blip r:embed="rId4"/>
          <a:stretch>
            <a:fillRect/>
          </a:stretch>
        </p:blipFill>
        <p:spPr>
          <a:xfrm>
            <a:off x="5976157" y="2432881"/>
            <a:ext cx="4336930" cy="388646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57097" y="1483169"/>
            <a:ext cx="10428514" cy="4351338"/>
          </a:xfrm>
          <a:prstGeom prst="rect">
            <a:avLst/>
          </a:prstGeom>
        </p:spPr>
        <p:txBody>
          <a:bodyPr>
            <a:normAutofit/>
          </a:bodyPr>
          <a:lstStyle/>
          <a:p>
            <a:pPr marL="0" indent="0">
              <a:lnSpc>
                <a:spcPct val="100000"/>
              </a:lnSpc>
              <a:spcBef>
                <a:spcPts val="1400"/>
              </a:spcBef>
              <a:buNone/>
            </a:pPr>
            <a:r>
              <a:rPr lang="en-US" sz="1800" dirty="0"/>
              <a:t>We can conclude that: </a:t>
            </a:r>
          </a:p>
          <a:p>
            <a:pPr>
              <a:lnSpc>
                <a:spcPct val="100000"/>
              </a:lnSpc>
              <a:spcBef>
                <a:spcPts val="1400"/>
              </a:spcBef>
            </a:pPr>
            <a:r>
              <a:rPr lang="en-US" sz="1800" dirty="0"/>
              <a:t>The Tree Classifier Algorithm is the best Machine Learning approach for this dataset. </a:t>
            </a:r>
          </a:p>
          <a:p>
            <a:pPr>
              <a:lnSpc>
                <a:spcPct val="100000"/>
              </a:lnSpc>
              <a:spcBef>
                <a:spcPts val="1400"/>
              </a:spcBef>
            </a:pPr>
            <a:r>
              <a:rPr lang="en-US" sz="1800" dirty="0"/>
              <a:t>The low weighted payloads (which define as 4000kg and below) performed better than the heavy weighted payloads. </a:t>
            </a:r>
          </a:p>
          <a:p>
            <a:pPr>
              <a:lnSpc>
                <a:spcPct val="100000"/>
              </a:lnSpc>
              <a:spcBef>
                <a:spcPts val="1400"/>
              </a:spcBef>
            </a:pPr>
            <a:r>
              <a:rPr lang="en-US" sz="1800" dirty="0"/>
              <a:t>Starting from the year 2013, the success rate for SpaceX launches is increased, directly proportional time in years to 2020, which it will eventually perfect the launches in the future. </a:t>
            </a:r>
          </a:p>
          <a:p>
            <a:pPr>
              <a:lnSpc>
                <a:spcPct val="100000"/>
              </a:lnSpc>
              <a:spcBef>
                <a:spcPts val="1400"/>
              </a:spcBef>
            </a:pPr>
            <a:r>
              <a:rPr lang="en-US" sz="1800" dirty="0"/>
              <a:t>KSC LC-39A have the most successful launches of any sites; 76.9% </a:t>
            </a:r>
          </a:p>
          <a:p>
            <a:pPr>
              <a:lnSpc>
                <a:spcPct val="100000"/>
              </a:lnSpc>
              <a:spcBef>
                <a:spcPts val="1400"/>
              </a:spcBef>
            </a:pPr>
            <a:r>
              <a:rPr lang="en-US" sz="1800" dirty="0"/>
              <a:t>SSO orbit have the most success rate; 100% and more than 1 occurrence.</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8464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REST API and web scrapping from Wikipedia</a:t>
            </a:r>
          </a:p>
          <a:p>
            <a:pPr>
              <a:lnSpc>
                <a:spcPct val="120000"/>
              </a:lnSpc>
              <a:spcBef>
                <a:spcPts val="1400"/>
              </a:spcBef>
            </a:pPr>
            <a:r>
              <a:rPr lang="en-US" sz="92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using one-hot encoding for categorical features</a:t>
            </a:r>
          </a:p>
          <a:p>
            <a:pPr>
              <a:lnSpc>
                <a:spcPct val="120000"/>
              </a:lnSpc>
              <a:spcBef>
                <a:spcPts val="1400"/>
              </a:spcBef>
            </a:pPr>
            <a:r>
              <a:rPr lang="en-US" sz="9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38942"/>
            <a:ext cx="10322532" cy="5279571"/>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collection is the process of gathering and measuring information on targeted variables in an established system, which then enables one to answer relevant questions and evaluate outcomes. As mentioned, the dataset was collected by REST API and Web Scrapping from Wikipedia.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REST API, its started by using the get request. Then, we decoded the response content as Json and turn it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 We then cleaned the data, checked for missing values and fill with whatever needed.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web scrapping, we will use the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to extract the launch records as HTML table, parse the table and convert it 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further analysis.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038114" y="6025573"/>
            <a:ext cx="419858" cy="401638"/>
          </a:xfrm>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6354" y="1382486"/>
            <a:ext cx="4234543" cy="4093028"/>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4C66DC6A-2833-93E2-E59D-C2ECAFBC6540}"/>
              </a:ext>
            </a:extLst>
          </p:cNvPr>
          <p:cNvSpPr/>
          <p:nvPr/>
        </p:nvSpPr>
        <p:spPr>
          <a:xfrm>
            <a:off x="7911412" y="1632857"/>
            <a:ext cx="3918857" cy="77288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cs typeface="Arial" panose="020B0604020202020204" pitchFamily="34" charset="0"/>
              </a:rPr>
              <a:t>Get request for rocket launch using API</a:t>
            </a:r>
            <a:endParaRPr lang="en-CA" sz="1400" dirty="0">
              <a:cs typeface="Arial" panose="020B0604020202020204" pitchFamily="34" charset="0"/>
            </a:endParaRPr>
          </a:p>
        </p:txBody>
      </p:sp>
      <p:sp>
        <p:nvSpPr>
          <p:cNvPr id="7" name="Rectangle: Rounded Corners 6">
            <a:extLst>
              <a:ext uri="{FF2B5EF4-FFF2-40B4-BE49-F238E27FC236}">
                <a16:creationId xmlns:a16="http://schemas.microsoft.com/office/drawing/2014/main" id="{298CC975-6E9D-9A59-3598-D0F85D70833C}"/>
              </a:ext>
            </a:extLst>
          </p:cNvPr>
          <p:cNvSpPr/>
          <p:nvPr/>
        </p:nvSpPr>
        <p:spPr>
          <a:xfrm>
            <a:off x="7911412" y="3007344"/>
            <a:ext cx="3918857" cy="77288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Use </a:t>
            </a:r>
            <a:r>
              <a:rPr lang="en-US" sz="1400" dirty="0" err="1"/>
              <a:t>json_normalize</a:t>
            </a:r>
            <a:r>
              <a:rPr lang="en-US" sz="1400" dirty="0"/>
              <a:t>() method to convert </a:t>
            </a:r>
            <a:r>
              <a:rPr lang="en-US" sz="1400" dirty="0" err="1"/>
              <a:t>json</a:t>
            </a:r>
            <a:r>
              <a:rPr lang="en-US" sz="1400" dirty="0"/>
              <a:t> result to </a:t>
            </a:r>
            <a:r>
              <a:rPr lang="en-US" sz="1400" dirty="0" err="1"/>
              <a:t>dataframe</a:t>
            </a:r>
            <a:endParaRPr lang="en-CA" sz="1400" dirty="0"/>
          </a:p>
        </p:txBody>
      </p:sp>
      <p:sp>
        <p:nvSpPr>
          <p:cNvPr id="8" name="Rectangle: Rounded Corners 7">
            <a:extLst>
              <a:ext uri="{FF2B5EF4-FFF2-40B4-BE49-F238E27FC236}">
                <a16:creationId xmlns:a16="http://schemas.microsoft.com/office/drawing/2014/main" id="{71CA7BCB-CCB3-EC00-28AF-625C5E981799}"/>
              </a:ext>
            </a:extLst>
          </p:cNvPr>
          <p:cNvSpPr/>
          <p:nvPr/>
        </p:nvSpPr>
        <p:spPr>
          <a:xfrm>
            <a:off x="7911412" y="4372388"/>
            <a:ext cx="3918857" cy="77288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Perform data cleaning and fill missing value </a:t>
            </a:r>
            <a:endParaRPr lang="en-CA" sz="1400" dirty="0"/>
          </a:p>
        </p:txBody>
      </p:sp>
      <p:cxnSp>
        <p:nvCxnSpPr>
          <p:cNvPr id="10" name="Straight Arrow Connector 9">
            <a:extLst>
              <a:ext uri="{FF2B5EF4-FFF2-40B4-BE49-F238E27FC236}">
                <a16:creationId xmlns:a16="http://schemas.microsoft.com/office/drawing/2014/main" id="{75E6B9AF-8BBE-D05E-8956-DACF1667330C}"/>
              </a:ext>
            </a:extLst>
          </p:cNvPr>
          <p:cNvCxnSpPr>
            <a:cxnSpLocks/>
            <a:stCxn id="2" idx="2"/>
            <a:endCxn id="7" idx="0"/>
          </p:cNvCxnSpPr>
          <p:nvPr/>
        </p:nvCxnSpPr>
        <p:spPr>
          <a:xfrm>
            <a:off x="9870841" y="2405742"/>
            <a:ext cx="0" cy="60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5C6B36C-B2C5-51A3-A353-2D3D16A4409D}"/>
              </a:ext>
            </a:extLst>
          </p:cNvPr>
          <p:cNvCxnSpPr>
            <a:cxnSpLocks/>
            <a:stCxn id="7" idx="2"/>
            <a:endCxn id="8" idx="0"/>
          </p:cNvCxnSpPr>
          <p:nvPr/>
        </p:nvCxnSpPr>
        <p:spPr>
          <a:xfrm>
            <a:off x="9870841" y="3780229"/>
            <a:ext cx="0" cy="592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7349DEB-CC58-900A-CFAD-876D7F08B8AE}"/>
              </a:ext>
            </a:extLst>
          </p:cNvPr>
          <p:cNvPicPr>
            <a:picLocks noChangeAspect="1"/>
          </p:cNvPicPr>
          <p:nvPr/>
        </p:nvPicPr>
        <p:blipFill>
          <a:blip r:embed="rId3"/>
          <a:stretch>
            <a:fillRect/>
          </a:stretch>
        </p:blipFill>
        <p:spPr>
          <a:xfrm>
            <a:off x="361731" y="3222171"/>
            <a:ext cx="7233995" cy="3377390"/>
          </a:xfrm>
          <a:prstGeom prst="rect">
            <a:avLst/>
          </a:prstGeom>
        </p:spPr>
      </p:pic>
      <p:pic>
        <p:nvPicPr>
          <p:cNvPr id="28" name="Picture 27">
            <a:extLst>
              <a:ext uri="{FF2B5EF4-FFF2-40B4-BE49-F238E27FC236}">
                <a16:creationId xmlns:a16="http://schemas.microsoft.com/office/drawing/2014/main" id="{F0ADFF08-EC1D-D53A-6374-909954328806}"/>
              </a:ext>
            </a:extLst>
          </p:cNvPr>
          <p:cNvPicPr>
            <a:picLocks noChangeAspect="1"/>
          </p:cNvPicPr>
          <p:nvPr/>
        </p:nvPicPr>
        <p:blipFill>
          <a:blip r:embed="rId4"/>
          <a:stretch>
            <a:fillRect/>
          </a:stretch>
        </p:blipFill>
        <p:spPr>
          <a:xfrm>
            <a:off x="2242455" y="2405742"/>
            <a:ext cx="4411655" cy="740229"/>
          </a:xfrm>
          <a:prstGeom prst="rect">
            <a:avLst/>
          </a:prstGeom>
        </p:spPr>
      </p:pic>
      <p:pic>
        <p:nvPicPr>
          <p:cNvPr id="30" name="Picture 29">
            <a:extLst>
              <a:ext uri="{FF2B5EF4-FFF2-40B4-BE49-F238E27FC236}">
                <a16:creationId xmlns:a16="http://schemas.microsoft.com/office/drawing/2014/main" id="{D7748DE0-F3C2-5FE7-24D6-29B81C81F1DE}"/>
              </a:ext>
            </a:extLst>
          </p:cNvPr>
          <p:cNvPicPr>
            <a:picLocks noChangeAspect="1"/>
          </p:cNvPicPr>
          <p:nvPr/>
        </p:nvPicPr>
        <p:blipFill>
          <a:blip r:embed="rId5"/>
          <a:stretch>
            <a:fillRect/>
          </a:stretch>
        </p:blipFill>
        <p:spPr>
          <a:xfrm>
            <a:off x="2242457" y="1382486"/>
            <a:ext cx="4411654" cy="985156"/>
          </a:xfrm>
          <a:prstGeom prst="rect">
            <a:avLst/>
          </a:prstGeom>
        </p:spPr>
      </p:pic>
      <p:sp>
        <p:nvSpPr>
          <p:cNvPr id="32" name="TextBox 31">
            <a:extLst>
              <a:ext uri="{FF2B5EF4-FFF2-40B4-BE49-F238E27FC236}">
                <a16:creationId xmlns:a16="http://schemas.microsoft.com/office/drawing/2014/main" id="{A740F119-491D-45EB-2847-F28FF2DAB28D}"/>
              </a:ext>
            </a:extLst>
          </p:cNvPr>
          <p:cNvSpPr txBox="1"/>
          <p:nvPr/>
        </p:nvSpPr>
        <p:spPr>
          <a:xfrm>
            <a:off x="7911412" y="5736771"/>
            <a:ext cx="2800131" cy="707886"/>
          </a:xfrm>
          <a:prstGeom prst="rect">
            <a:avLst/>
          </a:prstGeom>
          <a:noFill/>
        </p:spPr>
        <p:txBody>
          <a:bodyPr wrap="square" rtlCol="0">
            <a:spAutoFit/>
          </a:bodyPr>
          <a:lstStyle/>
          <a:p>
            <a:r>
              <a:rPr lang="en-US" sz="1000" dirty="0" err="1"/>
              <a:t>Github</a:t>
            </a:r>
            <a:r>
              <a:rPr lang="en-US" sz="1000" dirty="0"/>
              <a:t> link: </a:t>
            </a:r>
            <a:r>
              <a:rPr lang="en-US" sz="1000" dirty="0">
                <a:hlinkClick r:id="rId6"/>
              </a:rPr>
              <a:t>https://github.com/samarth003/ibm-data-science-repo/blob/main/Python-Capstone/Data-collection-and-wrangling/jupyter-labs-spacex-data-collection-api.ipynb</a:t>
            </a:r>
            <a:endParaRPr lang="en-CA" sz="100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20" name="Group 19">
            <a:extLst>
              <a:ext uri="{FF2B5EF4-FFF2-40B4-BE49-F238E27FC236}">
                <a16:creationId xmlns:a16="http://schemas.microsoft.com/office/drawing/2014/main" id="{CDE9F185-0AF5-BF02-DC1B-312E042CBE87}"/>
              </a:ext>
            </a:extLst>
          </p:cNvPr>
          <p:cNvGrpSpPr/>
          <p:nvPr/>
        </p:nvGrpSpPr>
        <p:grpSpPr>
          <a:xfrm>
            <a:off x="7726354" y="1382486"/>
            <a:ext cx="4234543" cy="4093028"/>
            <a:chOff x="7726354" y="1382486"/>
            <a:chExt cx="4234543" cy="4093028"/>
          </a:xfrm>
        </p:grpSpPr>
        <p:sp>
          <p:nvSpPr>
            <p:cNvPr id="5" name="Content Placeholder 4">
              <a:extLst>
                <a:ext uri="{FF2B5EF4-FFF2-40B4-BE49-F238E27FC236}">
                  <a16:creationId xmlns:a16="http://schemas.microsoft.com/office/drawing/2014/main" id="{B83D20AA-8938-FA3C-8AD0-1EF5C3FC0331}"/>
                </a:ext>
              </a:extLst>
            </p:cNvPr>
            <p:cNvSpPr txBox="1">
              <a:spLocks/>
            </p:cNvSpPr>
            <p:nvPr/>
          </p:nvSpPr>
          <p:spPr>
            <a:xfrm>
              <a:off x="7726354" y="1382486"/>
              <a:ext cx="4234543" cy="4093028"/>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dirty="0">
                <a:cs typeface="Calibri"/>
              </a:endParaRPr>
            </a:p>
          </p:txBody>
        </p:sp>
        <p:sp>
          <p:nvSpPr>
            <p:cNvPr id="7" name="Rectangle: Rounded Corners 6">
              <a:extLst>
                <a:ext uri="{FF2B5EF4-FFF2-40B4-BE49-F238E27FC236}">
                  <a16:creationId xmlns:a16="http://schemas.microsoft.com/office/drawing/2014/main" id="{73CB428D-367F-1C9F-34E7-928679B88B49}"/>
                </a:ext>
              </a:extLst>
            </p:cNvPr>
            <p:cNvSpPr/>
            <p:nvPr/>
          </p:nvSpPr>
          <p:spPr>
            <a:xfrm>
              <a:off x="7911412" y="1632857"/>
              <a:ext cx="3918857" cy="77288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cs typeface="Arial" panose="020B0604020202020204" pitchFamily="34" charset="0"/>
                </a:rPr>
                <a:t>Request Falcon9 launch wiki page from URL</a:t>
              </a:r>
              <a:endParaRPr lang="en-CA" sz="1400" dirty="0">
                <a:cs typeface="Arial" panose="020B0604020202020204" pitchFamily="34" charset="0"/>
              </a:endParaRPr>
            </a:p>
          </p:txBody>
        </p:sp>
        <p:sp>
          <p:nvSpPr>
            <p:cNvPr id="8" name="Rectangle: Rounded Corners 7">
              <a:extLst>
                <a:ext uri="{FF2B5EF4-FFF2-40B4-BE49-F238E27FC236}">
                  <a16:creationId xmlns:a16="http://schemas.microsoft.com/office/drawing/2014/main" id="{DA828F7A-464C-2780-5EF4-9B4D479E9320}"/>
                </a:ext>
              </a:extLst>
            </p:cNvPr>
            <p:cNvSpPr/>
            <p:nvPr/>
          </p:nvSpPr>
          <p:spPr>
            <a:xfrm>
              <a:off x="7911412" y="3007344"/>
              <a:ext cx="3918857" cy="77288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Create beautiful soup from HTML response</a:t>
              </a:r>
              <a:endParaRPr lang="en-CA" sz="1400" dirty="0"/>
            </a:p>
          </p:txBody>
        </p:sp>
        <p:sp>
          <p:nvSpPr>
            <p:cNvPr id="9" name="Rectangle: Rounded Corners 8">
              <a:extLst>
                <a:ext uri="{FF2B5EF4-FFF2-40B4-BE49-F238E27FC236}">
                  <a16:creationId xmlns:a16="http://schemas.microsoft.com/office/drawing/2014/main" id="{C33E12F6-6724-621D-4C1B-9E88F26B2756}"/>
                </a:ext>
              </a:extLst>
            </p:cNvPr>
            <p:cNvSpPr/>
            <p:nvPr/>
          </p:nvSpPr>
          <p:spPr>
            <a:xfrm>
              <a:off x="7911412" y="4372388"/>
              <a:ext cx="3918857" cy="77288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Extract all columns and variable names from HTML header</a:t>
              </a:r>
              <a:endParaRPr lang="en-CA" sz="1400" dirty="0"/>
            </a:p>
          </p:txBody>
        </p:sp>
        <p:cxnSp>
          <p:nvCxnSpPr>
            <p:cNvPr id="10" name="Straight Arrow Connector 9">
              <a:extLst>
                <a:ext uri="{FF2B5EF4-FFF2-40B4-BE49-F238E27FC236}">
                  <a16:creationId xmlns:a16="http://schemas.microsoft.com/office/drawing/2014/main" id="{38212570-7E77-E8AB-B198-297277387041}"/>
                </a:ext>
              </a:extLst>
            </p:cNvPr>
            <p:cNvCxnSpPr>
              <a:cxnSpLocks/>
              <a:stCxn id="7" idx="2"/>
              <a:endCxn id="8" idx="0"/>
            </p:cNvCxnSpPr>
            <p:nvPr/>
          </p:nvCxnSpPr>
          <p:spPr>
            <a:xfrm>
              <a:off x="9870841" y="2405742"/>
              <a:ext cx="0" cy="601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ADD25F5-7308-B867-45E1-96A365F62D7F}"/>
                </a:ext>
              </a:extLst>
            </p:cNvPr>
            <p:cNvCxnSpPr>
              <a:cxnSpLocks/>
              <a:stCxn id="8" idx="2"/>
              <a:endCxn id="9" idx="0"/>
            </p:cNvCxnSpPr>
            <p:nvPr/>
          </p:nvCxnSpPr>
          <p:spPr>
            <a:xfrm>
              <a:off x="9870841" y="3780229"/>
              <a:ext cx="0" cy="592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2D1E11B6-D27F-A8D7-1B08-DACB0FFCCF28}"/>
              </a:ext>
            </a:extLst>
          </p:cNvPr>
          <p:cNvPicPr>
            <a:picLocks noChangeAspect="1"/>
          </p:cNvPicPr>
          <p:nvPr/>
        </p:nvPicPr>
        <p:blipFill>
          <a:blip r:embed="rId3"/>
          <a:stretch>
            <a:fillRect/>
          </a:stretch>
        </p:blipFill>
        <p:spPr>
          <a:xfrm>
            <a:off x="770011" y="1520701"/>
            <a:ext cx="5119160" cy="885041"/>
          </a:xfrm>
          <a:prstGeom prst="rect">
            <a:avLst/>
          </a:prstGeom>
        </p:spPr>
      </p:pic>
      <p:pic>
        <p:nvPicPr>
          <p:cNvPr id="16" name="Picture 15">
            <a:extLst>
              <a:ext uri="{FF2B5EF4-FFF2-40B4-BE49-F238E27FC236}">
                <a16:creationId xmlns:a16="http://schemas.microsoft.com/office/drawing/2014/main" id="{7C57DC4C-F6AC-0969-9E92-80C864F6A2B3}"/>
              </a:ext>
            </a:extLst>
          </p:cNvPr>
          <p:cNvPicPr>
            <a:picLocks noChangeAspect="1"/>
          </p:cNvPicPr>
          <p:nvPr/>
        </p:nvPicPr>
        <p:blipFill>
          <a:blip r:embed="rId4"/>
          <a:stretch>
            <a:fillRect/>
          </a:stretch>
        </p:blipFill>
        <p:spPr>
          <a:xfrm>
            <a:off x="784782" y="2686344"/>
            <a:ext cx="5703103" cy="742656"/>
          </a:xfrm>
          <a:prstGeom prst="rect">
            <a:avLst/>
          </a:prstGeom>
        </p:spPr>
      </p:pic>
      <p:pic>
        <p:nvPicPr>
          <p:cNvPr id="18" name="Picture 17">
            <a:extLst>
              <a:ext uri="{FF2B5EF4-FFF2-40B4-BE49-F238E27FC236}">
                <a16:creationId xmlns:a16="http://schemas.microsoft.com/office/drawing/2014/main" id="{D3F40BAA-E3E0-A69D-CEB0-66755BDB84F7}"/>
              </a:ext>
            </a:extLst>
          </p:cNvPr>
          <p:cNvPicPr>
            <a:picLocks noChangeAspect="1"/>
          </p:cNvPicPr>
          <p:nvPr/>
        </p:nvPicPr>
        <p:blipFill>
          <a:blip r:embed="rId5"/>
          <a:stretch>
            <a:fillRect/>
          </a:stretch>
        </p:blipFill>
        <p:spPr>
          <a:xfrm>
            <a:off x="784782" y="3709602"/>
            <a:ext cx="6416596" cy="2609748"/>
          </a:xfrm>
          <a:prstGeom prst="rect">
            <a:avLst/>
          </a:prstGeom>
        </p:spPr>
      </p:pic>
      <p:sp>
        <p:nvSpPr>
          <p:cNvPr id="19" name="TextBox 18">
            <a:extLst>
              <a:ext uri="{FF2B5EF4-FFF2-40B4-BE49-F238E27FC236}">
                <a16:creationId xmlns:a16="http://schemas.microsoft.com/office/drawing/2014/main" id="{69DA295B-B709-BD4B-50B0-0E502A81F708}"/>
              </a:ext>
            </a:extLst>
          </p:cNvPr>
          <p:cNvSpPr txBox="1"/>
          <p:nvPr/>
        </p:nvSpPr>
        <p:spPr>
          <a:xfrm>
            <a:off x="770011" y="6330235"/>
            <a:ext cx="7230989" cy="400110"/>
          </a:xfrm>
          <a:prstGeom prst="rect">
            <a:avLst/>
          </a:prstGeom>
          <a:noFill/>
        </p:spPr>
        <p:txBody>
          <a:bodyPr wrap="square" rtlCol="0">
            <a:spAutoFit/>
          </a:bodyPr>
          <a:lstStyle/>
          <a:p>
            <a:r>
              <a:rPr lang="en-US" sz="1000" dirty="0" err="1"/>
              <a:t>Github</a:t>
            </a:r>
            <a:r>
              <a:rPr lang="en-US" sz="1000" dirty="0"/>
              <a:t> link: </a:t>
            </a:r>
            <a:r>
              <a:rPr lang="en-US" sz="1000" dirty="0">
                <a:hlinkClick r:id="rId6"/>
              </a:rPr>
              <a:t>https://github.com/samarth003/ibm-data-science-repo/blob/main/Python-Capstone/Data-collection-and-wrangling/jupyter-labs-spacex-data-collection-api.ipynb</a:t>
            </a:r>
            <a:endParaRPr lang="en-CA" sz="1000"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2922</TotalTime>
  <Words>2508</Words>
  <Application>Microsoft Office PowerPoint</Application>
  <PresentationFormat>Widescreen</PresentationFormat>
  <Paragraphs>252</Paragraphs>
  <Slides>47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samarth kapoor</cp:lastModifiedBy>
  <cp:revision>243</cp:revision>
  <dcterms:created xsi:type="dcterms:W3CDTF">2021-04-29T18:58:34Z</dcterms:created>
  <dcterms:modified xsi:type="dcterms:W3CDTF">2024-07-04T19:11:29Z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